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53" d="100"/>
          <a:sy n="53" d="100"/>
        </p:scale>
        <p:origin x="7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" name="Shape 2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6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6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6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6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6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6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6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6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6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9525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238500"/>
            <a:ext cx="21005800" cy="920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8237" y="13081000"/>
            <a:ext cx="453239" cy="4699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5pPr>
      <a:lvl6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6pPr>
      <a:lvl7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7pPr>
      <a:lvl8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8pPr>
      <a:lvl9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585787" marR="0" indent="-585787" algn="l" defTabSz="825500" rtl="0" latinLnBrk="0">
        <a:lnSpc>
          <a:spcPct val="3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4800" b="1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1pPr>
      <a:lvl2pPr marL="2717800" marR="0" indent="-2082800" algn="l" defTabSz="825500" rtl="0" latinLnBrk="0">
        <a:lnSpc>
          <a:spcPct val="3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4800" b="1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2pPr>
      <a:lvl3pPr marL="3352800" marR="0" indent="-2082800" algn="l" defTabSz="825500" rtl="0" latinLnBrk="0">
        <a:lnSpc>
          <a:spcPct val="3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4800" b="1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3pPr>
      <a:lvl4pPr marL="3987800" marR="0" indent="-2082800" algn="l" defTabSz="825500" rtl="0" latinLnBrk="0">
        <a:lnSpc>
          <a:spcPct val="3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4800" b="1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4pPr>
      <a:lvl5pPr marL="4622800" marR="0" indent="-2082800" algn="l" defTabSz="825500" rtl="0" latinLnBrk="0">
        <a:lnSpc>
          <a:spcPct val="30000"/>
        </a:lnSpc>
        <a:spcBef>
          <a:spcPts val="5200"/>
        </a:spcBef>
        <a:spcAft>
          <a:spcPts val="0"/>
        </a:spcAft>
        <a:buClrTx/>
        <a:buSzPct val="75000"/>
        <a:buFontTx/>
        <a:buChar char="•"/>
        <a:tabLst/>
        <a:defRPr sz="4800" b="1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5pPr>
      <a:lvl6pPr marL="5080000" marR="0" indent="-2082800" algn="l" defTabSz="825500" rtl="0" latinLnBrk="0">
        <a:lnSpc>
          <a:spcPct val="30000"/>
        </a:lnSpc>
        <a:spcBef>
          <a:spcPts val="5200"/>
        </a:spcBef>
        <a:spcAft>
          <a:spcPts val="0"/>
        </a:spcAft>
        <a:buClrTx/>
        <a:buSzPct val="75000"/>
        <a:buFontTx/>
        <a:buChar char=""/>
        <a:tabLst/>
        <a:defRPr sz="4800" b="1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6pPr>
      <a:lvl7pPr marL="5537200" marR="0" indent="-2082800" algn="l" defTabSz="825500" rtl="0" latinLnBrk="0">
        <a:lnSpc>
          <a:spcPct val="30000"/>
        </a:lnSpc>
        <a:spcBef>
          <a:spcPts val="5200"/>
        </a:spcBef>
        <a:spcAft>
          <a:spcPts val="0"/>
        </a:spcAft>
        <a:buClrTx/>
        <a:buSzPct val="75000"/>
        <a:buFontTx/>
        <a:buChar char=""/>
        <a:tabLst/>
        <a:defRPr sz="4800" b="1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7pPr>
      <a:lvl8pPr marL="5994400" marR="0" indent="-2082800" algn="l" defTabSz="825500" rtl="0" latinLnBrk="0">
        <a:lnSpc>
          <a:spcPct val="30000"/>
        </a:lnSpc>
        <a:spcBef>
          <a:spcPts val="5200"/>
        </a:spcBef>
        <a:spcAft>
          <a:spcPts val="0"/>
        </a:spcAft>
        <a:buClrTx/>
        <a:buSzPct val="75000"/>
        <a:buFontTx/>
        <a:buChar char=""/>
        <a:tabLst/>
        <a:defRPr sz="4800" b="1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8pPr>
      <a:lvl9pPr marL="6451600" marR="0" indent="-2082800" algn="l" defTabSz="825500" rtl="0" latinLnBrk="0">
        <a:lnSpc>
          <a:spcPct val="30000"/>
        </a:lnSpc>
        <a:spcBef>
          <a:spcPts val="5200"/>
        </a:spcBef>
        <a:spcAft>
          <a:spcPts val="0"/>
        </a:spcAft>
        <a:buClrTx/>
        <a:buSzPct val="75000"/>
        <a:buFontTx/>
        <a:buChar char=""/>
        <a:tabLst/>
        <a:defRPr sz="4800" b="1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Helvetica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mmunications and Pre Game"/>
          <p:cNvSpPr txBox="1">
            <a:spLocks noGrp="1"/>
          </p:cNvSpPr>
          <p:nvPr>
            <p:ph type="title"/>
          </p:nvPr>
        </p:nvSpPr>
        <p:spPr>
          <a:xfrm>
            <a:off x="1689100" y="5715000"/>
            <a:ext cx="21005800" cy="2286000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rgbClr val="FF2600"/>
                </a:solidFill>
              </a:defRPr>
            </a:lvl1pPr>
          </a:lstStyle>
          <a:p>
            <a:r>
              <a:t>Communications and Pre Game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6. Game Management…"/>
          <p:cNvSpPr txBox="1">
            <a:spLocks noGrp="1"/>
          </p:cNvSpPr>
          <p:nvPr>
            <p:ph type="body" idx="1"/>
          </p:nvPr>
        </p:nvSpPr>
        <p:spPr>
          <a:xfrm>
            <a:off x="1689100" y="842962"/>
            <a:ext cx="21005800" cy="12028488"/>
          </a:xfrm>
          <a:prstGeom prst="rect">
            <a:avLst/>
          </a:prstGeom>
        </p:spPr>
        <p:txBody>
          <a:bodyPr anchor="t"/>
          <a:lstStyle/>
          <a:p>
            <a:pPr marL="320675" indent="-320675" defTabSz="527050">
              <a:spcBef>
                <a:spcPts val="3300"/>
              </a:spcBef>
              <a:buSzTx/>
              <a:buNone/>
              <a:defRPr sz="4000">
                <a:solidFill>
                  <a:srgbClr val="FF4246"/>
                </a:solidFill>
              </a:defRPr>
            </a:pPr>
            <a:r>
              <a:t>6. Game Management</a:t>
            </a:r>
          </a:p>
          <a:p>
            <a:pPr marL="320675" indent="-320675" defTabSz="527050">
              <a:lnSpc>
                <a:spcPct val="140000"/>
              </a:lnSpc>
              <a:spcBef>
                <a:spcPts val="3300"/>
              </a:spcBef>
              <a:buSzPct val="50000"/>
              <a:buBlip>
                <a:blip r:embed="rId2"/>
              </a:buBlip>
              <a:defRPr sz="4000"/>
            </a:pPr>
            <a:r>
              <a:t>Dead Ball Management ( coaches, players, bench personnel )</a:t>
            </a:r>
          </a:p>
          <a:p>
            <a:pPr marL="320675" indent="-320675" defTabSz="527050">
              <a:lnSpc>
                <a:spcPct val="140000"/>
              </a:lnSpc>
              <a:spcBef>
                <a:spcPts val="3300"/>
              </a:spcBef>
              <a:buSzPct val="50000"/>
              <a:buBlip>
                <a:blip r:embed="rId2"/>
              </a:buBlip>
              <a:defRPr sz="4000"/>
            </a:pPr>
            <a:r>
              <a:t>Be Professional at ALL times ( answer questions, NO Response to Statements )</a:t>
            </a:r>
          </a:p>
          <a:p>
            <a:pPr marL="320675" indent="-320675" defTabSz="527050">
              <a:lnSpc>
                <a:spcPct val="140000"/>
              </a:lnSpc>
              <a:spcBef>
                <a:spcPts val="3300"/>
              </a:spcBef>
              <a:buSzPct val="50000"/>
              <a:buBlip>
                <a:blip r:embed="rId2"/>
              </a:buBlip>
              <a:defRPr sz="4000"/>
            </a:pPr>
            <a:r>
              <a:t>Unusual situations ( correctable errors, timing etc. have BOTH Coaches available)</a:t>
            </a:r>
          </a:p>
          <a:p>
            <a:pPr marL="320675" indent="-320675" defTabSz="527050">
              <a:lnSpc>
                <a:spcPct val="140000"/>
              </a:lnSpc>
              <a:spcBef>
                <a:spcPts val="3300"/>
              </a:spcBef>
              <a:buSzPct val="50000"/>
              <a:buBlip>
                <a:blip r:embed="rId2"/>
              </a:buBlip>
              <a:defRPr sz="4000"/>
            </a:pPr>
            <a:r>
              <a:t>Stay with Plays ( especially hard /legal Fouls )</a:t>
            </a:r>
          </a:p>
          <a:p>
            <a:pPr marL="320675" indent="-320675" defTabSz="527050">
              <a:spcBef>
                <a:spcPts val="3300"/>
              </a:spcBef>
              <a:buSzPct val="50000"/>
              <a:buBlip>
                <a:blip r:embed="rId2"/>
              </a:buBlip>
              <a:defRPr sz="4000"/>
            </a:pPr>
            <a:r>
              <a:t>Slow Down Communicate with your Partners ( entire Game )</a:t>
            </a:r>
          </a:p>
          <a:p>
            <a:pPr marL="320675" indent="-320675" defTabSz="527050">
              <a:spcBef>
                <a:spcPts val="3300"/>
              </a:spcBef>
              <a:buSzPct val="50000"/>
              <a:buBlip>
                <a:blip r:embed="rId2"/>
              </a:buBlip>
              <a:defRPr sz="4000"/>
            </a:pPr>
            <a:r>
              <a:t>Where are Administrators ( in the event there is an OFF THE FLOOR SITUATION )</a:t>
            </a:r>
          </a:p>
          <a:p>
            <a:pPr marL="320675" indent="-320675" defTabSz="527050">
              <a:spcBef>
                <a:spcPts val="3300"/>
              </a:spcBef>
              <a:buSzPct val="50000"/>
              <a:buBlip>
                <a:blip r:embed="rId2"/>
              </a:buBlip>
              <a:defRPr sz="4000"/>
            </a:pPr>
            <a:r>
              <a:t>Game Clocks ( be aware of non starts-early starts ( there is no do over rule )</a:t>
            </a:r>
          </a:p>
          <a:p>
            <a:pPr marL="320675" indent="-320675" defTabSz="527050">
              <a:spcBef>
                <a:spcPts val="3300"/>
              </a:spcBef>
              <a:buSzPct val="50000"/>
              <a:defRPr sz="4000">
                <a:solidFill>
                  <a:srgbClr val="FF2600"/>
                </a:solidFill>
              </a:defRPr>
            </a:pPr>
            <a:r>
              <a:t>Fights</a:t>
            </a:r>
            <a:r>
              <a:rPr>
                <a:solidFill>
                  <a:srgbClr val="000000"/>
                </a:solidFill>
              </a:rPr>
              <a:t> Be aware of rivalry matchups as well as individual matchups</a:t>
            </a:r>
          </a:p>
          <a:p>
            <a:pPr marL="320675" indent="-320675" defTabSz="527050">
              <a:spcBef>
                <a:spcPts val="3300"/>
              </a:spcBef>
              <a:buBlip>
                <a:blip r:embed="rId2"/>
              </a:buBlip>
              <a:defRPr sz="4000"/>
            </a:pPr>
            <a:r>
              <a:t>Use your voice and whistle to get players attention</a:t>
            </a:r>
          </a:p>
          <a:p>
            <a:pPr marL="320675" indent="-320675" defTabSz="527050">
              <a:spcBef>
                <a:spcPts val="3300"/>
              </a:spcBef>
              <a:buBlip>
                <a:blip r:embed="rId2"/>
              </a:buBlip>
              <a:defRPr sz="4000">
                <a:solidFill>
                  <a:srgbClr val="FF2600"/>
                </a:solidFill>
              </a:defRPr>
            </a:pPr>
            <a:r>
              <a:t>DON’T TOUCH HOLD OR GRAB PLAYERS</a:t>
            </a:r>
            <a:r>
              <a:rPr>
                <a:solidFill>
                  <a:srgbClr val="000000"/>
                </a:solidFill>
              </a:rPr>
              <a:t> ( Liability concerns )</a:t>
            </a:r>
          </a:p>
          <a:p>
            <a:pPr marL="320675" indent="-320675" defTabSz="527050">
              <a:spcBef>
                <a:spcPts val="3300"/>
              </a:spcBef>
              <a:buBlip>
                <a:blip r:embed="rId2"/>
              </a:buBlip>
              <a:defRPr sz="4000"/>
            </a:pPr>
            <a:r>
              <a:t>Be aware of the Bench area ( know who can come off to help )</a:t>
            </a:r>
          </a:p>
          <a:p>
            <a:pPr marL="320675" indent="-320675" defTabSz="527050">
              <a:spcBef>
                <a:spcPts val="3300"/>
              </a:spcBef>
              <a:buBlip>
                <a:blip r:embed="rId2"/>
              </a:buBlip>
              <a:defRPr sz="4000"/>
            </a:pPr>
            <a:r>
              <a:t>Know how to access penalties ( shots, ejections, etc )</a:t>
            </a:r>
          </a:p>
          <a:p>
            <a:pPr marL="320675" indent="-320675" defTabSz="527050">
              <a:spcBef>
                <a:spcPts val="3300"/>
              </a:spcBef>
              <a:buSzTx/>
              <a:buNone/>
              <a:defRPr sz="4000">
                <a:solidFill>
                  <a:srgbClr val="FF2600"/>
                </a:solidFill>
              </a:defRPr>
            </a:pPr>
            <a:r>
              <a:t>7. Clock Management</a:t>
            </a:r>
            <a:r>
              <a:rPr>
                <a:solidFill>
                  <a:srgbClr val="000000"/>
                </a:solidFill>
              </a:rPr>
              <a:t>( ALL OFFICIALS SHOULD BE AWARE ) 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8. Rotation and Floor Coverage…"/>
          <p:cNvSpPr txBox="1">
            <a:spLocks noGrp="1"/>
          </p:cNvSpPr>
          <p:nvPr>
            <p:ph type="body" idx="1"/>
          </p:nvPr>
        </p:nvSpPr>
        <p:spPr>
          <a:xfrm>
            <a:off x="1689100" y="1125537"/>
            <a:ext cx="21005800" cy="11463338"/>
          </a:xfrm>
          <a:prstGeom prst="rect">
            <a:avLst/>
          </a:prstGeom>
        </p:spPr>
        <p:txBody>
          <a:bodyPr/>
          <a:lstStyle/>
          <a:p>
            <a:pPr marL="261937" indent="-261937" defTabSz="495300">
              <a:lnSpc>
                <a:spcPct val="80000"/>
              </a:lnSpc>
              <a:spcBef>
                <a:spcPts val="3100"/>
              </a:spcBef>
              <a:buSzTx/>
              <a:buNone/>
              <a:defRPr sz="3800">
                <a:solidFill>
                  <a:srgbClr val="FF2600"/>
                </a:solidFill>
              </a:defRPr>
            </a:pPr>
            <a:r>
              <a:t>8. Rotation and Floor Coverage</a:t>
            </a:r>
          </a:p>
          <a:p>
            <a:pPr marL="261937" indent="-261937" defTabSz="495300">
              <a:lnSpc>
                <a:spcPct val="80000"/>
              </a:lnSpc>
              <a:spcBef>
                <a:spcPts val="3100"/>
              </a:spcBef>
              <a:buSzPct val="50000"/>
              <a:buBlip>
                <a:blip r:embed="rId2"/>
              </a:buBlip>
              <a:defRPr sz="3800"/>
            </a:pPr>
            <a:r>
              <a:t>referee NEW Responsibility after rotation ( T, L C )</a:t>
            </a:r>
          </a:p>
          <a:p>
            <a:pPr marL="261937" indent="-261937" defTabSz="495300">
              <a:lnSpc>
                <a:spcPct val="80000"/>
              </a:lnSpc>
              <a:spcBef>
                <a:spcPts val="3100"/>
              </a:spcBef>
              <a:buSzPct val="50000"/>
              <a:buBlip>
                <a:blip r:embed="rId2"/>
              </a:buBlip>
              <a:defRPr sz="3800"/>
            </a:pPr>
            <a:r>
              <a:t>Know coverage area as T, L, C</a:t>
            </a:r>
          </a:p>
          <a:p>
            <a:pPr marL="261937" indent="-261937" defTabSz="495300">
              <a:lnSpc>
                <a:spcPct val="80000"/>
              </a:lnSpc>
              <a:spcBef>
                <a:spcPts val="3100"/>
              </a:spcBef>
              <a:buSzTx/>
              <a:buNone/>
              <a:defRPr sz="3800">
                <a:solidFill>
                  <a:srgbClr val="FF2600"/>
                </a:solidFill>
              </a:defRPr>
            </a:pPr>
            <a:r>
              <a:t>9. Lead Positions </a:t>
            </a:r>
          </a:p>
          <a:p>
            <a:pPr marL="261937" indent="-261937" defTabSz="495300">
              <a:lnSpc>
                <a:spcPct val="80000"/>
              </a:lnSpc>
              <a:spcBef>
                <a:spcPts val="3100"/>
              </a:spcBef>
              <a:buSzPct val="50000"/>
              <a:buBlip>
                <a:blip r:embed="rId2"/>
              </a:buBlip>
              <a:defRPr sz="3800"/>
            </a:pPr>
            <a:r>
              <a:t>Wide and Close Down</a:t>
            </a:r>
          </a:p>
          <a:p>
            <a:pPr marL="261937" indent="-261937" defTabSz="495300">
              <a:lnSpc>
                <a:spcPct val="80000"/>
              </a:lnSpc>
              <a:spcBef>
                <a:spcPts val="3100"/>
              </a:spcBef>
              <a:buSzPct val="50000"/>
              <a:buBlip>
                <a:blip r:embed="rId2"/>
              </a:buBlip>
              <a:defRPr sz="3800"/>
            </a:pPr>
            <a:r>
              <a:t>Look for reasons to rotate ( Zones don’t eliminate need to rotate )</a:t>
            </a:r>
          </a:p>
          <a:p>
            <a:pPr marL="261937" indent="-261937" defTabSz="495300">
              <a:lnSpc>
                <a:spcPct val="80000"/>
              </a:lnSpc>
              <a:spcBef>
                <a:spcPts val="3100"/>
              </a:spcBef>
              <a:buSzPct val="50000"/>
              <a:buBlip>
                <a:blip r:embed="rId2"/>
              </a:buBlip>
              <a:defRPr sz="3800"/>
            </a:pPr>
            <a:r>
              <a:t>Use your voice ( preventive officiating )</a:t>
            </a:r>
          </a:p>
          <a:p>
            <a:pPr marL="261937" indent="-261937" defTabSz="495300">
              <a:spcBef>
                <a:spcPts val="3100"/>
              </a:spcBef>
              <a:buSzPct val="50000"/>
              <a:buBlip>
                <a:blip r:embed="rId2"/>
              </a:buBlip>
              <a:defRPr sz="3800"/>
            </a:pPr>
            <a:r>
              <a:t>Get good rebounding angles on shots ( work wide on jump shots/ close down </a:t>
            </a:r>
          </a:p>
          <a:p>
            <a:pPr marL="261937" indent="-261937" defTabSz="495300">
              <a:spcBef>
                <a:spcPts val="3100"/>
              </a:spcBef>
              <a:buSzTx/>
              <a:buNone/>
              <a:defRPr sz="3800"/>
            </a:pPr>
            <a:r>
              <a:t>    on drives to the basket )</a:t>
            </a:r>
          </a:p>
          <a:p>
            <a:pPr marL="261937" indent="-261937" defTabSz="495300">
              <a:spcBef>
                <a:spcPts val="3100"/>
              </a:spcBef>
              <a:buSzPct val="50000"/>
              <a:buBlip>
                <a:blip r:embed="rId2"/>
              </a:buBlip>
              <a:defRPr sz="3800"/>
            </a:pPr>
            <a:r>
              <a:t>Relax ( sneak a peak on 3s from the corner )</a:t>
            </a:r>
          </a:p>
          <a:p>
            <a:pPr marL="261937" indent="-261937" defTabSz="495300">
              <a:spcBef>
                <a:spcPts val="3100"/>
              </a:spcBef>
              <a:buSzTx/>
              <a:buNone/>
              <a:defRPr sz="3800">
                <a:solidFill>
                  <a:srgbClr val="FF2600"/>
                </a:solidFill>
              </a:defRPr>
            </a:pPr>
            <a:r>
              <a:t>10. Center Position</a:t>
            </a:r>
          </a:p>
          <a:p>
            <a:pPr marL="261937" indent="-261937" defTabSz="495300">
              <a:spcBef>
                <a:spcPts val="3100"/>
              </a:spcBef>
              <a:buSzPct val="50000"/>
              <a:defRPr sz="3800"/>
            </a:pPr>
            <a:r>
              <a:t>Referee plays to the basket</a:t>
            </a:r>
          </a:p>
          <a:p>
            <a:pPr marL="261937" indent="-261937" defTabSz="495300">
              <a:spcBef>
                <a:spcPts val="3100"/>
              </a:spcBef>
              <a:buSzPct val="50000"/>
              <a:buBlip>
                <a:blip r:embed="rId2"/>
              </a:buBlip>
              <a:defRPr sz="3800"/>
            </a:pPr>
            <a:r>
              <a:t>look for curl plays</a:t>
            </a:r>
          </a:p>
          <a:p>
            <a:pPr marL="261937" indent="-261937" defTabSz="495300">
              <a:spcBef>
                <a:spcPts val="3100"/>
              </a:spcBef>
              <a:buSzPct val="50000"/>
              <a:buBlip>
                <a:blip r:embed="rId2"/>
              </a:buBlip>
              <a:defRPr sz="3800"/>
            </a:pPr>
            <a:r>
              <a:t>Find a good starting point ( not to high/low )</a:t>
            </a:r>
          </a:p>
          <a:p>
            <a:pPr marL="261937" indent="-261937" defTabSz="495300">
              <a:spcBef>
                <a:spcPts val="3100"/>
              </a:spcBef>
              <a:buSzPct val="50000"/>
              <a:buBlip>
                <a:blip r:embed="rId2"/>
              </a:buBlip>
              <a:defRPr sz="3800"/>
            </a:pPr>
            <a:r>
              <a:t>The ball and players determines your movement ( don’t get straight lined )</a:t>
            </a:r>
          </a:p>
          <a:p>
            <a:pPr marL="261937" indent="-261937" defTabSz="495300">
              <a:spcBef>
                <a:spcPts val="3100"/>
              </a:spcBef>
              <a:buSzPct val="50000"/>
              <a:buBlip>
                <a:blip r:embed="rId2"/>
              </a:buBlip>
              <a:defRPr sz="3800"/>
            </a:pPr>
            <a:r>
              <a:t>Double whistles in the lane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11. Trail Position…"/>
          <p:cNvSpPr txBox="1">
            <a:spLocks noGrp="1"/>
          </p:cNvSpPr>
          <p:nvPr>
            <p:ph type="body" idx="1"/>
          </p:nvPr>
        </p:nvSpPr>
        <p:spPr>
          <a:xfrm>
            <a:off x="1689100" y="1722437"/>
            <a:ext cx="21005800" cy="10269538"/>
          </a:xfrm>
          <a:prstGeom prst="rect">
            <a:avLst/>
          </a:prstGeom>
        </p:spPr>
        <p:txBody>
          <a:bodyPr/>
          <a:lstStyle/>
          <a:p>
            <a:pPr marL="300037" indent="-300037" defTabSz="577850">
              <a:spcBef>
                <a:spcPts val="3600"/>
              </a:spcBef>
              <a:buSzTx/>
              <a:buNone/>
              <a:defRPr sz="4400">
                <a:solidFill>
                  <a:srgbClr val="FF2600"/>
                </a:solidFill>
              </a:defRPr>
            </a:pPr>
            <a:r>
              <a:t>11. Trail Position</a:t>
            </a:r>
          </a:p>
          <a:p>
            <a:pPr marL="300037" indent="-300037" defTabSz="577850">
              <a:spcBef>
                <a:spcPts val="3600"/>
              </a:spcBef>
              <a:buSzPct val="50000"/>
              <a:buBlip>
                <a:blip r:embed="rId2"/>
              </a:buBlip>
              <a:defRPr sz="4400"/>
            </a:pPr>
            <a:r>
              <a:t>Find a good starting point ( 28ft mark and work from there )</a:t>
            </a:r>
          </a:p>
          <a:p>
            <a:pPr marL="300037" indent="-300037" defTabSz="577850">
              <a:spcBef>
                <a:spcPts val="3600"/>
              </a:spcBef>
              <a:buSzPct val="50000"/>
              <a:buBlip>
                <a:blip r:embed="rId2"/>
              </a:buBlip>
              <a:defRPr sz="4400"/>
            </a:pPr>
            <a:r>
              <a:t>Look for curl plays ( referee where the L can’t )</a:t>
            </a:r>
          </a:p>
          <a:p>
            <a:pPr marL="300037" indent="-300037" defTabSz="577850">
              <a:spcBef>
                <a:spcPts val="3600"/>
              </a:spcBef>
              <a:buSzPct val="50000"/>
              <a:buBlip>
                <a:blip r:embed="rId2"/>
              </a:buBlip>
              <a:defRPr sz="4400"/>
            </a:pPr>
            <a:r>
              <a:t>Referee OFF the ball when the L is on the ball ( eye contact )</a:t>
            </a:r>
          </a:p>
          <a:p>
            <a:pPr marL="300037" indent="-300037" defTabSz="577850">
              <a:spcBef>
                <a:spcPts val="3600"/>
              </a:spcBef>
              <a:buSzPct val="50000"/>
              <a:buBlip>
                <a:blip r:embed="rId2"/>
              </a:buBlip>
              <a:defRPr sz="4400"/>
            </a:pPr>
            <a:r>
              <a:t>Referee on the floor ( not standing on the sideline )</a:t>
            </a:r>
          </a:p>
          <a:p>
            <a:pPr marL="300037" indent="-300037" defTabSz="577850">
              <a:lnSpc>
                <a:spcPct val="40000"/>
              </a:lnSpc>
              <a:spcBef>
                <a:spcPts val="3600"/>
              </a:spcBef>
              <a:buSzPct val="50000"/>
              <a:buBlip>
                <a:blip r:embed="rId2"/>
              </a:buBlip>
              <a:defRPr sz="4400"/>
            </a:pPr>
            <a:r>
              <a:t>Don’t work to high / low keep ALL players within the TRIANGLE</a:t>
            </a:r>
          </a:p>
          <a:p>
            <a:pPr marL="300037" indent="-300037" defTabSz="577850">
              <a:spcBef>
                <a:spcPts val="3600"/>
              </a:spcBef>
              <a:buSzPct val="50000"/>
              <a:buBlip>
                <a:blip r:embed="rId2"/>
              </a:buBlip>
              <a:defRPr sz="4400"/>
            </a:pPr>
            <a:r>
              <a:t>Basket interference and Goal tending</a:t>
            </a:r>
          </a:p>
          <a:p>
            <a:pPr marL="300037" indent="-300037" defTabSz="577850">
              <a:spcBef>
                <a:spcPts val="3600"/>
              </a:spcBef>
              <a:buSzPct val="50000"/>
              <a:buBlip>
                <a:blip r:embed="rId2"/>
              </a:buBlip>
              <a:defRPr sz="4400"/>
            </a:pPr>
            <a:r>
              <a:t>Know your Lines ( side/center court )</a:t>
            </a:r>
          </a:p>
          <a:p>
            <a:pPr marL="300037" indent="-300037" defTabSz="577850">
              <a:spcBef>
                <a:spcPts val="3600"/>
              </a:spcBef>
              <a:buSzTx/>
              <a:buNone/>
              <a:defRPr sz="4400">
                <a:solidFill>
                  <a:srgbClr val="FF2600"/>
                </a:solidFill>
              </a:defRPr>
            </a:pPr>
            <a:r>
              <a:t>12. Referee Strong</a:t>
            </a:r>
          </a:p>
          <a:p>
            <a:pPr marL="300037" indent="-300037" defTabSz="577850">
              <a:spcBef>
                <a:spcPts val="3600"/>
              </a:spcBef>
              <a:buSzPct val="50000"/>
              <a:buBlip>
                <a:blip r:embed="rId2"/>
              </a:buBlip>
              <a:defRPr sz="4400"/>
            </a:pPr>
            <a:r>
              <a:t>When the Ball and plays go away from you</a:t>
            </a:r>
          </a:p>
          <a:p>
            <a:pPr marL="300037" indent="-300037" defTabSz="577850">
              <a:spcBef>
                <a:spcPts val="3600"/>
              </a:spcBef>
              <a:buSzPct val="50000"/>
              <a:buBlip>
                <a:blip r:embed="rId2"/>
              </a:buBlip>
              <a:defRPr sz="4400"/>
            </a:pPr>
            <a:r>
              <a:t>Know PRIMARY / SECONDARY</a:t>
            </a:r>
          </a:p>
          <a:p>
            <a:pPr marL="300037" indent="-300037" defTabSz="577850">
              <a:spcBef>
                <a:spcPts val="3600"/>
              </a:spcBef>
              <a:buSzTx/>
              <a:buNone/>
              <a:defRPr sz="4400">
                <a:solidFill>
                  <a:srgbClr val="FF2600"/>
                </a:solidFill>
              </a:defRPr>
            </a:pPr>
            <a:r>
              <a:t>13. Double Whistles</a:t>
            </a:r>
          </a:p>
          <a:p>
            <a:pPr marL="300037" indent="-300037" defTabSz="577850">
              <a:spcBef>
                <a:spcPts val="3600"/>
              </a:spcBef>
              <a:buSzPct val="50000"/>
              <a:buBlip>
                <a:blip r:embed="rId2"/>
              </a:buBlip>
              <a:defRPr sz="4400"/>
            </a:pPr>
            <a:r>
              <a:t>MAY go to PRIMARY ( make eye contact )</a:t>
            </a:r>
          </a:p>
          <a:p>
            <a:pPr marL="300037" indent="-300037" defTabSz="577850">
              <a:spcBef>
                <a:spcPts val="3600"/>
              </a:spcBef>
              <a:buSzTx/>
              <a:buNone/>
              <a:defRPr sz="4400">
                <a:solidFill>
                  <a:srgbClr val="FF2600"/>
                </a:solidFill>
              </a:defRPr>
            </a:pPr>
            <a:r>
              <a:t>14. CALL THE OBVIOUS</a:t>
            </a:r>
          </a:p>
          <a:p>
            <a:pPr marL="300037" indent="-300037" defTabSz="577850">
              <a:spcBef>
                <a:spcPts val="3600"/>
              </a:spcBef>
              <a:buSzPct val="50000"/>
              <a:buBlip>
                <a:blip r:embed="rId2"/>
              </a:buBlip>
              <a:defRPr sz="4400"/>
            </a:pPr>
            <a:r>
              <a:t>Don’t Guess ( get the play right )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15. HAVE A PATIENT WHISTLE ( on block shots and rebounding plays )…"/>
          <p:cNvSpPr txBox="1">
            <a:spLocks noGrp="1"/>
          </p:cNvSpPr>
          <p:nvPr>
            <p:ph type="body" idx="1"/>
          </p:nvPr>
        </p:nvSpPr>
        <p:spPr>
          <a:xfrm>
            <a:off x="1689100" y="2181225"/>
            <a:ext cx="21005800" cy="11333163"/>
          </a:xfrm>
          <a:prstGeom prst="rect">
            <a:avLst/>
          </a:prstGeom>
        </p:spPr>
        <p:txBody>
          <a:bodyPr/>
          <a:lstStyle/>
          <a:p>
            <a:pPr marL="287337" indent="-287337" defTabSz="552450">
              <a:lnSpc>
                <a:spcPct val="60000"/>
              </a:lnSpc>
              <a:spcBef>
                <a:spcPts val="3400"/>
              </a:spcBef>
              <a:buSzTx/>
              <a:buNone/>
              <a:defRPr sz="4200">
                <a:solidFill>
                  <a:srgbClr val="FF2600"/>
                </a:solidFill>
              </a:defRPr>
            </a:pPr>
            <a:r>
              <a:t>15. HAVE A PATIENT WHISTLE</a:t>
            </a:r>
            <a:r>
              <a:rPr>
                <a:solidFill>
                  <a:srgbClr val="000000"/>
                </a:solidFill>
              </a:rPr>
              <a:t> ( on block shots and rebounding plays )</a:t>
            </a:r>
          </a:p>
          <a:p>
            <a:pPr marL="287337" indent="-287337" defTabSz="552450">
              <a:lnSpc>
                <a:spcPct val="60000"/>
              </a:lnSpc>
              <a:spcBef>
                <a:spcPts val="3400"/>
              </a:spcBef>
              <a:buSzTx/>
              <a:buNone/>
              <a:defRPr sz="4200">
                <a:solidFill>
                  <a:srgbClr val="FF2600"/>
                </a:solidFill>
              </a:defRPr>
            </a:pPr>
            <a:r>
              <a:t>16. Illegal Screens</a:t>
            </a:r>
            <a:r>
              <a:rPr>
                <a:solidFill>
                  <a:srgbClr val="000000"/>
                </a:solidFill>
              </a:rPr>
              <a:t> ( there is NO such thing as a MOVING SCREEN )</a:t>
            </a:r>
          </a:p>
          <a:p>
            <a:pPr marL="287337" indent="-287337" defTabSz="552450">
              <a:lnSpc>
                <a:spcPct val="60000"/>
              </a:lnSpc>
              <a:spcBef>
                <a:spcPts val="3400"/>
              </a:spcBef>
              <a:buSzPct val="50000"/>
              <a:buBlip>
                <a:blip r:embed="rId2"/>
              </a:buBlip>
              <a:defRPr sz="4200"/>
            </a:pPr>
            <a:r>
              <a:t>where and how they are set</a:t>
            </a:r>
          </a:p>
          <a:p>
            <a:pPr marL="287337" indent="-287337" defTabSz="552450">
              <a:lnSpc>
                <a:spcPct val="60000"/>
              </a:lnSpc>
              <a:spcBef>
                <a:spcPts val="3400"/>
              </a:spcBef>
              <a:buSzPct val="50000"/>
              <a:buBlip>
                <a:blip r:embed="rId2"/>
              </a:buBlip>
              <a:defRPr sz="4200"/>
            </a:pPr>
            <a:r>
              <a:t>impact on the play</a:t>
            </a:r>
          </a:p>
          <a:p>
            <a:pPr marL="287337" indent="-287337" defTabSz="552450">
              <a:spcBef>
                <a:spcPts val="3400"/>
              </a:spcBef>
              <a:buSzPct val="50000"/>
              <a:buBlip>
                <a:blip r:embed="rId2"/>
              </a:buBlip>
              <a:defRPr sz="4200"/>
            </a:pPr>
            <a:r>
              <a:t>did the defender PUSH through</a:t>
            </a:r>
          </a:p>
          <a:p>
            <a:pPr marL="287337" indent="-287337" defTabSz="552450">
              <a:spcBef>
                <a:spcPts val="3400"/>
              </a:spcBef>
              <a:buSzPct val="50000"/>
              <a:buBlip>
                <a:blip r:embed="rId2"/>
              </a:buBlip>
              <a:defRPr sz="4200"/>
            </a:pPr>
            <a:r>
              <a:t>did the OFFENSIVE player have their BASE outside the shoulders</a:t>
            </a:r>
          </a:p>
          <a:p>
            <a:pPr marL="287337" indent="-287337" defTabSz="552450">
              <a:spcBef>
                <a:spcPts val="3400"/>
              </a:spcBef>
              <a:buSzPct val="50000"/>
              <a:buBlip>
                <a:blip r:embed="rId2"/>
              </a:buBlip>
              <a:defRPr sz="4200"/>
            </a:pPr>
            <a:r>
              <a:t>Time and distance</a:t>
            </a:r>
          </a:p>
          <a:p>
            <a:pPr marL="287337" indent="-287337" defTabSz="552450">
              <a:spcBef>
                <a:spcPts val="3400"/>
              </a:spcBef>
              <a:buSzPct val="50000"/>
              <a:defRPr sz="4200"/>
            </a:pPr>
            <a:r>
              <a:t>Blind screen /Side screen</a:t>
            </a:r>
          </a:p>
          <a:p>
            <a:pPr marL="287337" indent="-287337" defTabSz="552450">
              <a:spcBef>
                <a:spcPts val="3400"/>
              </a:spcBef>
              <a:buSzTx/>
              <a:buNone/>
              <a:defRPr sz="4200">
                <a:solidFill>
                  <a:srgbClr val="FF2600"/>
                </a:solidFill>
              </a:defRPr>
            </a:pPr>
            <a:r>
              <a:t>17. Tripping</a:t>
            </a:r>
          </a:p>
          <a:p>
            <a:pPr marL="287337" indent="-287337" defTabSz="552450">
              <a:spcBef>
                <a:spcPts val="3400"/>
              </a:spcBef>
              <a:buSzTx/>
              <a:buNone/>
              <a:defRPr sz="4200">
                <a:solidFill>
                  <a:srgbClr val="FF2600"/>
                </a:solidFill>
              </a:defRPr>
            </a:pPr>
            <a:r>
              <a:t>18. Review ATYPICAL situations</a:t>
            </a:r>
          </a:p>
          <a:p>
            <a:pPr marL="287337" indent="-287337" defTabSz="552450">
              <a:spcBef>
                <a:spcPts val="3400"/>
              </a:spcBef>
              <a:buSzPct val="50000"/>
              <a:buBlip>
                <a:blip r:embed="rId2"/>
              </a:buBlip>
              <a:defRPr sz="4200"/>
            </a:pPr>
            <a:r>
              <a:t>Fights ( review rule 10; participate / non-participate )</a:t>
            </a:r>
          </a:p>
          <a:p>
            <a:pPr marL="287337" indent="-287337" defTabSz="552450">
              <a:spcBef>
                <a:spcPts val="3400"/>
              </a:spcBef>
              <a:buSzPct val="50000"/>
              <a:buBlip>
                <a:blip r:embed="rId2"/>
              </a:buBlip>
              <a:defRPr sz="4200"/>
            </a:pPr>
            <a:r>
              <a:t>Intentional Fouls</a:t>
            </a:r>
          </a:p>
          <a:p>
            <a:pPr marL="287337" indent="-287337" defTabSz="552450">
              <a:spcBef>
                <a:spcPts val="3400"/>
              </a:spcBef>
              <a:buSzPct val="50000"/>
              <a:buBlip>
                <a:blip r:embed="rId2"/>
              </a:buBlip>
              <a:defRPr sz="4200"/>
            </a:pPr>
            <a:r>
              <a:t>Flagrant fouls ( personal / Technical / ball placement )</a:t>
            </a:r>
          </a:p>
          <a:p>
            <a:pPr marL="287337" indent="-287337" defTabSz="552450">
              <a:spcBef>
                <a:spcPts val="3400"/>
              </a:spcBef>
              <a:buSzPct val="50000"/>
              <a:buBlip>
                <a:blip r:embed="rId2"/>
              </a:buBlip>
              <a:defRPr sz="4200"/>
            </a:pPr>
            <a:r>
              <a:t>Double Personal</a:t>
            </a:r>
          </a:p>
          <a:p>
            <a:pPr marL="287337" indent="-287337" defTabSz="552450">
              <a:spcBef>
                <a:spcPts val="3400"/>
              </a:spcBef>
              <a:buSzPct val="50000"/>
              <a:buBlip>
                <a:blip r:embed="rId2"/>
              </a:buBlip>
              <a:defRPr sz="4200"/>
            </a:pPr>
            <a:r>
              <a:t>Double Technicals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19. End of Quarters / Half / Game…"/>
          <p:cNvSpPr txBox="1">
            <a:spLocks noGrp="1"/>
          </p:cNvSpPr>
          <p:nvPr>
            <p:ph type="body" idx="1"/>
          </p:nvPr>
        </p:nvSpPr>
        <p:spPr>
          <a:xfrm>
            <a:off x="1689100" y="2254250"/>
            <a:ext cx="21005800" cy="9207500"/>
          </a:xfrm>
          <a:prstGeom prst="rect">
            <a:avLst/>
          </a:prstGeom>
        </p:spPr>
        <p:txBody>
          <a:bodyPr/>
          <a:lstStyle/>
          <a:p>
            <a:pPr marL="461962" indent="-461962" defTabSz="650875">
              <a:spcBef>
                <a:spcPts val="4100"/>
              </a:spcBef>
              <a:buSzTx/>
              <a:buNone/>
              <a:defRPr sz="5000">
                <a:solidFill>
                  <a:srgbClr val="FF2600"/>
                </a:solidFill>
              </a:defRPr>
            </a:pPr>
            <a:r>
              <a:t>19. End of Quarters / Half / Game</a:t>
            </a:r>
          </a:p>
          <a:p>
            <a:pPr marL="461962" indent="-461962" defTabSz="650875">
              <a:spcBef>
                <a:spcPts val="4100"/>
              </a:spcBef>
              <a:buSzPct val="50000"/>
              <a:buBlip>
                <a:blip r:embed="rId2"/>
              </a:buBlip>
              <a:defRPr sz="5000"/>
            </a:pPr>
            <a:r>
              <a:t>who will take ending shot</a:t>
            </a:r>
          </a:p>
          <a:p>
            <a:pPr marL="461962" indent="-461962" defTabSz="650875">
              <a:spcBef>
                <a:spcPts val="4100"/>
              </a:spcBef>
              <a:buSzPct val="50000"/>
              <a:buBlip>
                <a:blip r:embed="rId2"/>
              </a:buBlip>
              <a:defRPr sz="5000"/>
            </a:pPr>
            <a:r>
              <a:t>last few minutes get together on time outs</a:t>
            </a:r>
          </a:p>
          <a:p>
            <a:pPr marL="461962" indent="-461962" defTabSz="650875">
              <a:spcBef>
                <a:spcPts val="4100"/>
              </a:spcBef>
              <a:buSzPct val="50000"/>
              <a:buBlip>
                <a:blip r:embed="rId2"/>
              </a:buBlip>
              <a:defRPr sz="5000"/>
            </a:pPr>
            <a:r>
              <a:t>when do we NOT rotate to maintain transition integrity </a:t>
            </a:r>
          </a:p>
          <a:p>
            <a:pPr marL="461962" indent="-461962" defTabSz="650875">
              <a:spcBef>
                <a:spcPts val="4100"/>
              </a:spcBef>
              <a:buSzPct val="50000"/>
              <a:buBlip>
                <a:blip r:embed="rId2"/>
              </a:buBlip>
              <a:defRPr sz="5000"/>
            </a:pPr>
            <a:r>
              <a:t>everyone has an opinion on shot especially 3 in the corners</a:t>
            </a:r>
          </a:p>
          <a:p>
            <a:pPr marL="461962" indent="-461962" defTabSz="650875">
              <a:spcBef>
                <a:spcPts val="4100"/>
              </a:spcBef>
              <a:buSzPct val="50000"/>
              <a:buBlip>
                <a:blip r:embed="rId2"/>
              </a:buBlip>
              <a:defRPr sz="5000"/>
            </a:pPr>
            <a:r>
              <a:t>when / how do we leave the floor</a:t>
            </a:r>
          </a:p>
          <a:p>
            <a:pPr marL="461962" indent="-461962" defTabSz="650875">
              <a:spcBef>
                <a:spcPts val="4100"/>
              </a:spcBef>
              <a:buSzPct val="50000"/>
              <a:buBlip>
                <a:blip r:embed="rId2"/>
              </a:buBlip>
              <a:defRPr sz="5000"/>
            </a:pPr>
            <a:r>
              <a:t>check the book, arrow, etc</a:t>
            </a:r>
          </a:p>
          <a:p>
            <a:pPr marL="461962" indent="-461962" defTabSz="650875">
              <a:spcBef>
                <a:spcPts val="4100"/>
              </a:spcBef>
              <a:buSzTx/>
              <a:buNone/>
              <a:defRPr sz="5000">
                <a:solidFill>
                  <a:srgbClr val="FF2600"/>
                </a:solidFill>
              </a:defRPr>
            </a:pPr>
            <a:r>
              <a:t>20. Be aware of</a:t>
            </a:r>
          </a:p>
          <a:p>
            <a:pPr marL="461962" indent="-461962" defTabSz="650875">
              <a:spcBef>
                <a:spcPts val="4100"/>
              </a:spcBef>
              <a:buSzPct val="50000"/>
              <a:defRPr sz="5000"/>
            </a:pPr>
            <a:r>
              <a:t>Team and personal fouls</a:t>
            </a:r>
          </a:p>
          <a:p>
            <a:pPr marL="461962" indent="-461962" defTabSz="650875">
              <a:spcBef>
                <a:spcPts val="4100"/>
              </a:spcBef>
              <a:buSzPct val="50000"/>
              <a:buBlip>
                <a:blip r:embed="rId2"/>
              </a:buBlip>
              <a:defRPr sz="5000"/>
            </a:pPr>
            <a:r>
              <a:t>Score and time</a:t>
            </a:r>
          </a:p>
          <a:p>
            <a:pPr marL="461962" indent="-461962" defTabSz="650875">
              <a:spcBef>
                <a:spcPts val="4100"/>
              </a:spcBef>
              <a:buSzPct val="50000"/>
              <a:buBlip>
                <a:blip r:embed="rId2"/>
              </a:buBlip>
              <a:defRPr sz="5000"/>
            </a:pPr>
            <a:r>
              <a:t>Always continue communications</a:t>
            </a:r>
          </a:p>
          <a:p>
            <a:pPr marL="461962" indent="-461962" defTabSz="650875">
              <a:spcBef>
                <a:spcPts val="4100"/>
              </a:spcBef>
              <a:buSzTx/>
              <a:buNone/>
              <a:defRPr sz="5000">
                <a:solidFill>
                  <a:srgbClr val="FF2600"/>
                </a:solidFill>
              </a:defRPr>
            </a:pPr>
            <a:r>
              <a:t>21. Concentrate / Focus until the final horn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Discuss the following…"/>
          <p:cNvSpPr txBox="1">
            <a:spLocks noGrp="1"/>
          </p:cNvSpPr>
          <p:nvPr>
            <p:ph type="body" idx="1"/>
          </p:nvPr>
        </p:nvSpPr>
        <p:spPr>
          <a:xfrm>
            <a:off x="1325562" y="180975"/>
            <a:ext cx="21731288" cy="12939713"/>
          </a:xfrm>
          <a:prstGeom prst="rect">
            <a:avLst/>
          </a:prstGeom>
        </p:spPr>
        <p:txBody>
          <a:bodyPr/>
          <a:lstStyle/>
          <a:p>
            <a:pPr marL="427037" indent="-427037" defTabSz="609600">
              <a:spcBef>
                <a:spcPts val="3800"/>
              </a:spcBef>
              <a:buSzTx/>
              <a:buNone/>
              <a:defRPr sz="4700">
                <a:solidFill>
                  <a:srgbClr val="FF2600"/>
                </a:solidFill>
              </a:defRPr>
            </a:pPr>
            <a:r>
              <a:t>Discuss the following</a:t>
            </a:r>
          </a:p>
          <a:p>
            <a:pPr marL="427037" indent="-427037" defTabSz="609600">
              <a:spcBef>
                <a:spcPts val="3800"/>
              </a:spcBef>
              <a:buSzPct val="50000"/>
              <a:buBlip>
                <a:blip r:embed="rId2"/>
              </a:buBlip>
              <a:defRPr sz="4700"/>
            </a:pPr>
            <a:r>
              <a:t>Opening Jump ball situations - possession arrow</a:t>
            </a:r>
          </a:p>
          <a:p>
            <a:pPr marL="427037" indent="-427037" defTabSz="609600">
              <a:spcBef>
                <a:spcPts val="3800"/>
              </a:spcBef>
              <a:buSzPct val="50000"/>
              <a:buBlip>
                <a:blip r:embed="rId2"/>
              </a:buBlip>
              <a:defRPr sz="4700"/>
            </a:pPr>
            <a:r>
              <a:t>Warning to Coaches / Players ( communicate )</a:t>
            </a:r>
          </a:p>
          <a:p>
            <a:pPr marL="427037" indent="-427037" defTabSz="609600">
              <a:spcBef>
                <a:spcPts val="3800"/>
              </a:spcBef>
              <a:buSzPct val="50000"/>
              <a:buBlip>
                <a:blip r:embed="rId2"/>
              </a:buBlip>
              <a:defRPr sz="4700"/>
            </a:pPr>
            <a:r>
              <a:t>Help Areas / out of bounds, 3pt shots, Intentional Fouls</a:t>
            </a:r>
          </a:p>
          <a:p>
            <a:pPr marL="427037" indent="-427037" defTabSz="609600">
              <a:spcBef>
                <a:spcPts val="3800"/>
              </a:spcBef>
              <a:buSzPct val="50000"/>
              <a:buBlip>
                <a:blip r:embed="rId2"/>
              </a:buBlip>
              <a:defRPr sz="4700"/>
            </a:pPr>
            <a:r>
              <a:t>changing 3/2 and vice versa</a:t>
            </a:r>
          </a:p>
          <a:p>
            <a:pPr marL="427037" indent="-427037" defTabSz="609600">
              <a:lnSpc>
                <a:spcPct val="120000"/>
              </a:lnSpc>
              <a:spcBef>
                <a:spcPts val="3800"/>
              </a:spcBef>
              <a:buSzPct val="50000"/>
              <a:buBlip>
                <a:blip r:embed="rId2"/>
              </a:buBlip>
              <a:defRPr sz="4700"/>
            </a:pPr>
            <a:r>
              <a:t>Stay with shooters</a:t>
            </a:r>
          </a:p>
          <a:p>
            <a:pPr marL="427037" indent="-427037" defTabSz="609600">
              <a:spcBef>
                <a:spcPts val="3800"/>
              </a:spcBef>
              <a:buSzPct val="50000"/>
              <a:buBlip>
                <a:blip r:embed="rId2"/>
              </a:buBlip>
              <a:defRPr sz="4700"/>
            </a:pPr>
            <a:r>
              <a:t>Blood situations, Injuries, contacts ( know the time frame )</a:t>
            </a:r>
          </a:p>
          <a:p>
            <a:pPr marL="427037" indent="-427037" defTabSz="609600">
              <a:spcBef>
                <a:spcPts val="3800"/>
              </a:spcBef>
              <a:buSzPct val="50000"/>
              <a:buBlip>
                <a:blip r:embed="rId2"/>
              </a:buBlip>
              <a:defRPr sz="4700"/>
            </a:pPr>
            <a:r>
              <a:t>Pass and crash ( shot or pass )</a:t>
            </a:r>
          </a:p>
          <a:p>
            <a:pPr marL="427037" indent="-427037" defTabSz="609600">
              <a:spcBef>
                <a:spcPts val="3800"/>
              </a:spcBef>
              <a:buSzPct val="50000"/>
              <a:defRPr sz="4700"/>
            </a:pPr>
            <a:r>
              <a:t>Responsibility for subs</a:t>
            </a:r>
          </a:p>
          <a:p>
            <a:pPr marL="427037" indent="-427037" defTabSz="609600">
              <a:spcBef>
                <a:spcPts val="3800"/>
              </a:spcBef>
              <a:buSzPct val="50000"/>
              <a:buBlip>
                <a:blip r:embed="rId2"/>
              </a:buBlip>
              <a:defRPr sz="4700"/>
            </a:pPr>
            <a:r>
              <a:t>Disqualified player ( time frame )</a:t>
            </a:r>
          </a:p>
          <a:p>
            <a:pPr marL="427037" indent="-427037" defTabSz="609600">
              <a:spcBef>
                <a:spcPts val="3800"/>
              </a:spcBef>
              <a:buSzPct val="50000"/>
              <a:buBlip>
                <a:blip r:embed="rId2"/>
              </a:buBlip>
              <a:defRPr sz="4700"/>
            </a:pPr>
            <a:r>
              <a:t>Crew Support of partners calls</a:t>
            </a:r>
          </a:p>
          <a:p>
            <a:pPr marL="427037" indent="-427037" defTabSz="609600">
              <a:spcBef>
                <a:spcPts val="3800"/>
              </a:spcBef>
              <a:buSzTx/>
              <a:buNone/>
              <a:defRPr sz="4700">
                <a:solidFill>
                  <a:srgbClr val="FF2600"/>
                </a:solidFill>
              </a:defRPr>
            </a:pPr>
            <a:r>
              <a:t>FIVE ITEMS FOR THAT GREAT GAME</a:t>
            </a:r>
          </a:p>
          <a:p>
            <a:pPr marL="427037" indent="-427037" defTabSz="609600">
              <a:spcBef>
                <a:spcPts val="3800"/>
              </a:spcBef>
              <a:buSzPct val="50000"/>
              <a:buBlip>
                <a:blip r:embed="rId2"/>
              </a:buBlip>
              <a:defRPr sz="4700"/>
            </a:pPr>
            <a:r>
              <a:t>Teamwork</a:t>
            </a:r>
          </a:p>
          <a:p>
            <a:pPr marL="427037" indent="-427037" defTabSz="609600">
              <a:spcBef>
                <a:spcPts val="3800"/>
              </a:spcBef>
              <a:buSzPct val="50000"/>
              <a:buBlip>
                <a:blip r:embed="rId2"/>
              </a:buBlip>
              <a:defRPr sz="4700"/>
            </a:pPr>
            <a:r>
              <a:t>Communicate</a:t>
            </a:r>
          </a:p>
          <a:p>
            <a:pPr marL="427037" indent="-427037" defTabSz="609600">
              <a:spcBef>
                <a:spcPts val="3800"/>
              </a:spcBef>
              <a:buSzPct val="50000"/>
              <a:buBlip>
                <a:blip r:embed="rId2"/>
              </a:buBlip>
              <a:defRPr sz="4700"/>
            </a:pPr>
            <a:r>
              <a:t>Be Approachable</a:t>
            </a:r>
          </a:p>
          <a:p>
            <a:pPr marL="427037" indent="-427037" defTabSz="609600">
              <a:spcBef>
                <a:spcPts val="3800"/>
              </a:spcBef>
              <a:buSzPct val="50000"/>
              <a:buBlip>
                <a:blip r:embed="rId2"/>
              </a:buBlip>
              <a:defRPr sz="4700"/>
            </a:pPr>
            <a:r>
              <a:t>Be Professional </a:t>
            </a:r>
          </a:p>
          <a:p>
            <a:pPr marL="427037" indent="-427037" defTabSz="609600">
              <a:spcBef>
                <a:spcPts val="3800"/>
              </a:spcBef>
              <a:buSzPct val="50000"/>
              <a:defRPr sz="4700"/>
            </a:pPr>
            <a:r>
              <a:t>BE A GREAT GAME MANAGER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Untitled 2.jpeg" descr="Untitled 2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01975" y="642937"/>
            <a:ext cx="18178463" cy="124285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Untitled.jpeg" descr="Untitled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41625" y="671512"/>
            <a:ext cx="18699163" cy="123713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1. Identifying Names may be placed on a Jersey…"/>
          <p:cNvSpPr txBox="1">
            <a:spLocks noGrp="1"/>
          </p:cNvSpPr>
          <p:nvPr>
            <p:ph type="body" idx="1"/>
          </p:nvPr>
        </p:nvSpPr>
        <p:spPr>
          <a:xfrm>
            <a:off x="1689100" y="635744"/>
            <a:ext cx="21005800" cy="12444512"/>
          </a:xfrm>
          <a:prstGeom prst="rect">
            <a:avLst/>
          </a:prstGeom>
        </p:spPr>
        <p:txBody>
          <a:bodyPr anchor="t"/>
          <a:lstStyle/>
          <a:p>
            <a:pPr marL="0" indent="0">
              <a:buSzTx/>
              <a:buNone/>
            </a:pPr>
            <a:r>
              <a:t>1. Identifying Names may be placed on a Jersey </a:t>
            </a:r>
          </a:p>
          <a:p>
            <a:pPr marL="0" indent="0">
              <a:buSzTx/>
              <a:buNone/>
            </a:pPr>
            <a:r>
              <a:t>a) diagonally, b) horizontally, )c vertically, )d all the above</a:t>
            </a:r>
          </a:p>
          <a:p>
            <a:pPr marL="0" indent="0">
              <a:buSzTx/>
              <a:buNone/>
            </a:pPr>
            <a:r>
              <a:t>2. The Official shall report the foul offenders # with:</a:t>
            </a:r>
          </a:p>
          <a:p>
            <a:pPr marL="0" indent="0">
              <a:buSzTx/>
              <a:buNone/>
            </a:pPr>
            <a:r>
              <a:t>a) no Hands, b) One Hand, c) two hands, d) any of the above</a:t>
            </a:r>
          </a:p>
          <a:p>
            <a:pPr marL="0" indent="0">
              <a:buSzTx/>
              <a:buNone/>
            </a:pPr>
            <a:r>
              <a:t>3. By rule the Coaching Box may be extended with: </a:t>
            </a:r>
          </a:p>
          <a:p>
            <a:pPr marL="0" indent="0">
              <a:buSzTx/>
              <a:buNone/>
            </a:pPr>
            <a:r>
              <a:t>a) painted lines, b) tape, c) a and b, d) neither a or b</a:t>
            </a:r>
          </a:p>
          <a:p>
            <a:pPr marL="0" indent="0">
              <a:buSzTx/>
              <a:buNone/>
            </a:pPr>
            <a:r>
              <a:t>4. With no prior warnings, the team A head coach steps out the coaches</a:t>
            </a:r>
          </a:p>
          <a:p>
            <a:pPr marL="0" indent="0">
              <a:buSzTx/>
              <a:buNone/>
            </a:pPr>
            <a:r>
              <a:t>box and instructs a player on the court: an Official shall:</a:t>
            </a:r>
          </a:p>
          <a:p>
            <a:pPr marL="0" indent="0">
              <a:buSzTx/>
              <a:buNone/>
            </a:pPr>
            <a:r>
              <a:t>a) issue a warning, b) issue a technical foul, c) either a or b, d) neither</a:t>
            </a:r>
          </a:p>
          <a:p>
            <a:pPr marL="0" indent="0">
              <a:buSzTx/>
              <a:buNone/>
            </a:pPr>
            <a:r>
              <a:t>5. The Coaching box may start parallel to the end line: T or F</a:t>
            </a:r>
          </a:p>
          <a:p>
            <a:pPr marL="0" indent="0">
              <a:buSzTx/>
              <a:buNone/>
            </a:pPr>
            <a:r>
              <a:t>6. During live play and before any warnings has been issued, the Team </a:t>
            </a:r>
          </a:p>
          <a:p>
            <a:pPr marL="0" indent="0">
              <a:buSzTx/>
              <a:buNone/>
            </a:pPr>
            <a:r>
              <a:t>A coach steps onto the court and protests a call by yelling profanity </a:t>
            </a:r>
          </a:p>
          <a:p>
            <a:pPr marL="0" indent="0">
              <a:buSzTx/>
              <a:buNone/>
            </a:pPr>
            <a:r>
              <a:t>heard by an Official across the court: a) warning, b) Technical, c) A or B</a:t>
            </a:r>
          </a:p>
          <a:p>
            <a:pPr marL="0" indent="0">
              <a:buSzTx/>
              <a:buNone/>
            </a:pPr>
            <a:r>
              <a:t>neither A or B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7. The Coaches Box length is: a) maximum 14, b) May be altered by…"/>
          <p:cNvSpPr txBox="1">
            <a:spLocks noGrp="1"/>
          </p:cNvSpPr>
          <p:nvPr>
            <p:ph type="body" idx="1"/>
          </p:nvPr>
        </p:nvSpPr>
        <p:spPr>
          <a:xfrm>
            <a:off x="1689100" y="1270000"/>
            <a:ext cx="21005800" cy="11176000"/>
          </a:xfrm>
          <a:prstGeom prst="rect">
            <a:avLst/>
          </a:prstGeom>
        </p:spPr>
        <p:txBody>
          <a:bodyPr anchor="t"/>
          <a:lstStyle/>
          <a:p>
            <a:pPr marL="0" indent="0">
              <a:buSzTx/>
              <a:buNone/>
            </a:pPr>
            <a:r>
              <a:t>7. The Coaches Box length is: a) maximum 14, b) May be altered by </a:t>
            </a:r>
          </a:p>
          <a:p>
            <a:pPr marL="0" indent="0">
              <a:buSzTx/>
              <a:buNone/>
            </a:pPr>
            <a:r>
              <a:t>State Assoc., c) a and b, d) neither a or b</a:t>
            </a:r>
          </a:p>
          <a:p>
            <a:pPr marL="0" indent="0">
              <a:buSzTx/>
              <a:buNone/>
            </a:pPr>
            <a:r>
              <a:t>8. The jersey back shoulder area panel may be used to place a name</a:t>
            </a:r>
          </a:p>
          <a:p>
            <a:pPr marL="0" indent="0">
              <a:buSzTx/>
              <a:buNone/>
            </a:pPr>
            <a:r>
              <a:t>T or F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1. Communication is what makes a Team Strong…"/>
          <p:cNvSpPr txBox="1">
            <a:spLocks noGrp="1"/>
          </p:cNvSpPr>
          <p:nvPr>
            <p:ph type="body" idx="1"/>
          </p:nvPr>
        </p:nvSpPr>
        <p:spPr>
          <a:xfrm>
            <a:off x="1689100" y="571500"/>
            <a:ext cx="21005800" cy="9207500"/>
          </a:xfrm>
          <a:prstGeom prst="rect">
            <a:avLst/>
          </a:prstGeom>
        </p:spPr>
        <p:txBody>
          <a:bodyPr anchor="t"/>
          <a:lstStyle/>
          <a:p>
            <a:pPr marL="0" indent="0">
              <a:buSzTx/>
              <a:buNone/>
            </a:pPr>
            <a:r>
              <a:t>1. Communication is what makes a Team Strong</a:t>
            </a:r>
          </a:p>
          <a:p>
            <a:pPr marL="0" indent="0">
              <a:buSzTx/>
              <a:buNone/>
            </a:pPr>
            <a:r>
              <a:t>2. The Biggest Communication problem is we do not listen to </a:t>
            </a:r>
          </a:p>
          <a:p>
            <a:pPr marL="0" indent="0">
              <a:buSzTx/>
              <a:buNone/>
            </a:pPr>
            <a:r>
              <a:t>understand we listen to reply</a:t>
            </a:r>
          </a:p>
          <a:p>
            <a:pPr marL="0" indent="0">
              <a:buSzTx/>
              <a:buNone/>
            </a:pPr>
            <a:r>
              <a:t>3. Consistency and Communication is really everything</a:t>
            </a:r>
          </a:p>
          <a:p>
            <a:pPr marL="0" indent="0">
              <a:buSzTx/>
              <a:buNone/>
            </a:pPr>
            <a:r>
              <a:t>4. Communication is the real work of Leadership</a:t>
            </a:r>
          </a:p>
          <a:p>
            <a:pPr marL="0" indent="0">
              <a:buSzTx/>
              <a:buNone/>
            </a:pPr>
            <a:r>
              <a:t>5. People may </a:t>
            </a:r>
            <a:r>
              <a:rPr>
                <a:solidFill>
                  <a:srgbClr val="FF2600"/>
                </a:solidFill>
              </a:rPr>
              <a:t>HEAR </a:t>
            </a:r>
            <a:r>
              <a:t>your words but they </a:t>
            </a:r>
            <a:r>
              <a:rPr>
                <a:solidFill>
                  <a:srgbClr val="FF2600"/>
                </a:solidFill>
              </a:rPr>
              <a:t>FEEL</a:t>
            </a:r>
            <a:r>
              <a:t> your </a:t>
            </a:r>
            <a:r>
              <a:rPr>
                <a:solidFill>
                  <a:srgbClr val="FF2600"/>
                </a:solidFill>
              </a:rPr>
              <a:t>ATTITUDE</a:t>
            </a:r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3-4-4 Identifying name(s) shall adhere to the following:…"/>
          <p:cNvSpPr txBox="1">
            <a:spLocks noGrp="1"/>
          </p:cNvSpPr>
          <p:nvPr>
            <p:ph type="body" idx="1"/>
          </p:nvPr>
        </p:nvSpPr>
        <p:spPr>
          <a:xfrm>
            <a:off x="1689100" y="1218951"/>
            <a:ext cx="21005800" cy="11278098"/>
          </a:xfrm>
          <a:prstGeom prst="rect">
            <a:avLst/>
          </a:prstGeom>
        </p:spPr>
        <p:txBody>
          <a:bodyPr anchor="t"/>
          <a:lstStyle/>
          <a:p>
            <a:pPr marL="0" indent="0">
              <a:buSzTx/>
              <a:buNone/>
            </a:pPr>
            <a:r>
              <a:t>3-4-4 Identifying name(s) shall adhere to the following:</a:t>
            </a:r>
          </a:p>
          <a:p>
            <a:pPr marL="0" indent="0">
              <a:buSzTx/>
              <a:buNone/>
            </a:pPr>
            <a:r>
              <a:t>a. Lettering with school name, nickname, logo, Player’s name or </a:t>
            </a:r>
          </a:p>
          <a:p>
            <a:pPr marL="0" indent="0">
              <a:buSzTx/>
              <a:buNone/>
            </a:pPr>
            <a:r>
              <a:t>abbreviation of official name shall be placed Horizontally on the jersey</a:t>
            </a:r>
          </a:p>
          <a:p>
            <a:pPr marL="0" indent="0">
              <a:buSzTx/>
              <a:buNone/>
            </a:pPr>
            <a:r>
              <a:t>b. The panel in the shoulder area of the jersey on the back may be used</a:t>
            </a:r>
          </a:p>
          <a:p>
            <a:pPr marL="0" indent="0">
              <a:buSzTx/>
              <a:buNone/>
            </a:pPr>
            <a:r>
              <a:t>for placing an identifying  name as well.</a:t>
            </a: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4-48 NEW: WARNING FOR COACHES/TEAM CONDUCT…"/>
          <p:cNvSpPr txBox="1">
            <a:spLocks noGrp="1"/>
          </p:cNvSpPr>
          <p:nvPr>
            <p:ph type="body" idx="1"/>
          </p:nvPr>
        </p:nvSpPr>
        <p:spPr>
          <a:xfrm>
            <a:off x="1689100" y="1270000"/>
            <a:ext cx="21005800" cy="11176000"/>
          </a:xfrm>
          <a:prstGeom prst="rect">
            <a:avLst/>
          </a:prstGeom>
        </p:spPr>
        <p:txBody>
          <a:bodyPr anchor="t"/>
          <a:lstStyle/>
          <a:p>
            <a:pPr marL="0" indent="0">
              <a:buSzTx/>
              <a:buNone/>
              <a:defRPr>
                <a:solidFill>
                  <a:srgbClr val="FF2600"/>
                </a:solidFill>
              </a:defRPr>
            </a:pPr>
            <a:r>
              <a:t>4-48 NEW: WARNING FOR COACHES/TEAM CONDUCT</a:t>
            </a:r>
          </a:p>
          <a:p>
            <a:pPr marL="0" indent="0">
              <a:buSzTx/>
              <a:buNone/>
            </a:pPr>
            <a:r>
              <a:t>A warning to a coach/team for misconduct is an </a:t>
            </a:r>
            <a:r>
              <a:rPr>
                <a:solidFill>
                  <a:srgbClr val="FF2600"/>
                </a:solidFill>
              </a:rPr>
              <a:t>administrative </a:t>
            </a:r>
          </a:p>
          <a:p>
            <a:pPr marL="0" indent="0">
              <a:buSzTx/>
              <a:buNone/>
              <a:defRPr>
                <a:solidFill>
                  <a:srgbClr val="FF2600"/>
                </a:solidFill>
              </a:defRPr>
            </a:pPr>
            <a:r>
              <a:t>procedure by an official, which is recorded in the scorebook by the </a:t>
            </a:r>
          </a:p>
          <a:p>
            <a:pPr marL="0" indent="0">
              <a:buSzTx/>
              <a:buNone/>
              <a:defRPr>
                <a:solidFill>
                  <a:srgbClr val="FF2600"/>
                </a:solidFill>
              </a:defRPr>
            </a:pPr>
            <a:r>
              <a:t>scorer and reported to the Head Coach</a:t>
            </a:r>
          </a:p>
          <a:p>
            <a:pPr marL="0" indent="0">
              <a:buSzTx/>
              <a:buNone/>
              <a:defRPr>
                <a:solidFill>
                  <a:srgbClr val="FF2600"/>
                </a:solidFill>
              </a:defRPr>
            </a:pPr>
            <a:r>
              <a:t>Art. 1 for conduct described in rule 10-5 a-f; 10-5-2; 10-5-4</a:t>
            </a:r>
          </a:p>
          <a:p>
            <a:pPr marL="0" indent="0">
              <a:buSzTx/>
              <a:buNone/>
            </a:pPr>
            <a:r>
              <a:t>The official shall warn the head coach unless the offense is judged to </a:t>
            </a:r>
          </a:p>
          <a:p>
            <a:pPr marL="0" indent="0">
              <a:buSzTx/>
              <a:buNone/>
            </a:pPr>
            <a:r>
              <a:t>be</a:t>
            </a:r>
            <a:r>
              <a:rPr>
                <a:solidFill>
                  <a:srgbClr val="FF2600"/>
                </a:solidFill>
              </a:rPr>
              <a:t> major, </a:t>
            </a:r>
            <a:r>
              <a:t>in which case a Technical foul shall be assessed. </a:t>
            </a:r>
            <a:r>
              <a:rPr>
                <a:solidFill>
                  <a:srgbClr val="FF2600"/>
                </a:solidFill>
              </a:rPr>
              <a:t>NOTE: </a:t>
            </a:r>
          </a:p>
          <a:p>
            <a:pPr marL="0" indent="0">
              <a:buSzTx/>
              <a:buNone/>
              <a:defRPr>
                <a:solidFill>
                  <a:srgbClr val="FF2600"/>
                </a:solidFill>
              </a:defRPr>
            </a:pPr>
            <a:r>
              <a:t>A WARNING IS NOT REQUIRED PRIOR TO CALLING A TECHNICAL </a:t>
            </a:r>
          </a:p>
          <a:p>
            <a:pPr marL="0" indent="0">
              <a:buSzTx/>
              <a:buNone/>
            </a:pPr>
            <a:r>
              <a:t>Art. 2 for the first violation of rule 10-6-1, the official shall warn the Head</a:t>
            </a:r>
          </a:p>
          <a:p>
            <a:pPr marL="0" indent="0">
              <a:buSzTx/>
              <a:buNone/>
            </a:pPr>
            <a:r>
              <a:t>Coach unless the offense is judged to be </a:t>
            </a:r>
            <a:r>
              <a:rPr>
                <a:solidFill>
                  <a:srgbClr val="FF2600"/>
                </a:solidFill>
              </a:rPr>
              <a:t>major,</a:t>
            </a:r>
            <a:r>
              <a:t> in which case a T shall</a:t>
            </a:r>
          </a:p>
          <a:p>
            <a:pPr marL="0" indent="0">
              <a:buSzTx/>
              <a:buNone/>
            </a:pPr>
            <a:r>
              <a:t>be assessed. </a:t>
            </a:r>
            <a:r>
              <a:rPr>
                <a:solidFill>
                  <a:srgbClr val="FF2600"/>
                </a:solidFill>
              </a:rPr>
              <a:t>NOTE: A WARNING IS NOT REQUIRED PRIOR TO </a:t>
            </a:r>
          </a:p>
          <a:p>
            <a:pPr marL="0" indent="0">
              <a:buSzTx/>
              <a:buNone/>
              <a:defRPr>
                <a:solidFill>
                  <a:srgbClr val="FF2600"/>
                </a:solidFill>
              </a:defRPr>
            </a:pPr>
            <a:r>
              <a:t>CALLING A TECHNICAL FOUL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rofessionalism"/>
          <p:cNvSpPr txBox="1">
            <a:spLocks noGrp="1"/>
          </p:cNvSpPr>
          <p:nvPr>
            <p:ph type="title"/>
          </p:nvPr>
        </p:nvSpPr>
        <p:spPr>
          <a:xfrm>
            <a:off x="1689100" y="119062"/>
            <a:ext cx="21005800" cy="2286001"/>
          </a:xfrm>
          <a:prstGeom prst="rect">
            <a:avLst/>
          </a:prstGeom>
        </p:spPr>
        <p:txBody>
          <a:bodyPr/>
          <a:lstStyle>
            <a:lvl1pPr>
              <a:defRPr sz="6400" b="1">
                <a:solidFill>
                  <a:srgbClr val="FF2600"/>
                </a:solidFill>
                <a:latin typeface="+mj-lt"/>
                <a:ea typeface="+mj-ea"/>
                <a:cs typeface="+mj-cs"/>
                <a:sym typeface="Helvetica"/>
              </a:defRPr>
            </a:lvl1pPr>
          </a:lstStyle>
          <a:p>
            <a:r>
              <a:t>Professionalism</a:t>
            </a:r>
          </a:p>
        </p:txBody>
      </p:sp>
      <p:sp>
        <p:nvSpPr>
          <p:cNvPr id="27" name="The skill good judgment and polite behavior that is expected from a person who is qualified to do a job.…"/>
          <p:cNvSpPr txBox="1">
            <a:spLocks noGrp="1"/>
          </p:cNvSpPr>
          <p:nvPr>
            <p:ph type="body" idx="1"/>
          </p:nvPr>
        </p:nvSpPr>
        <p:spPr>
          <a:xfrm>
            <a:off x="1689100" y="1716087"/>
            <a:ext cx="21005800" cy="9207501"/>
          </a:xfrm>
          <a:prstGeom prst="rect">
            <a:avLst/>
          </a:prstGeom>
        </p:spPr>
        <p:txBody>
          <a:bodyPr anchor="t"/>
          <a:lstStyle/>
          <a:p>
            <a:pPr marL="557212" indent="-557212">
              <a:lnSpc>
                <a:spcPct val="100000"/>
              </a:lnSpc>
              <a:buSzTx/>
              <a:buNone/>
            </a:pPr>
            <a:r>
              <a:t>The skill good judgment and polite behavior that is expected from a person who is qualified to do a job.</a:t>
            </a:r>
          </a:p>
          <a:p>
            <a:pPr marL="557212" indent="-557212">
              <a:buSzTx/>
              <a:buNone/>
              <a:defRPr>
                <a:solidFill>
                  <a:srgbClr val="FF2600"/>
                </a:solidFill>
              </a:defRPr>
            </a:pPr>
            <a:r>
              <a:t>5 Important keys to being a True Professional</a:t>
            </a:r>
          </a:p>
          <a:p>
            <a:pPr marL="417909" indent="-417909">
              <a:buSzPct val="50000"/>
              <a:buBlip>
                <a:blip r:embed="rId2"/>
              </a:buBlip>
            </a:pPr>
            <a:r>
              <a:t>Character</a:t>
            </a:r>
          </a:p>
          <a:p>
            <a:pPr marL="417909" indent="-417909">
              <a:buSzPct val="50000"/>
              <a:buBlip>
                <a:blip r:embed="rId2"/>
              </a:buBlip>
            </a:pPr>
            <a:r>
              <a:t>Attitude</a:t>
            </a:r>
          </a:p>
          <a:p>
            <a:pPr marL="417909" indent="-417909">
              <a:buSzPct val="50000"/>
              <a:buBlip>
                <a:blip r:embed="rId2"/>
              </a:buBlip>
            </a:pPr>
            <a:r>
              <a:t>Excellence</a:t>
            </a:r>
          </a:p>
          <a:p>
            <a:pPr marL="417909" indent="-417909">
              <a:buSzPct val="50000"/>
              <a:buBlip>
                <a:blip r:embed="rId2"/>
              </a:buBlip>
            </a:pPr>
            <a:r>
              <a:t>Competency</a:t>
            </a:r>
          </a:p>
          <a:p>
            <a:pPr marL="417909" indent="-417909">
              <a:buSzPct val="50000"/>
              <a:buBlip>
                <a:blip r:embed="rId2"/>
              </a:buBlip>
            </a:pPr>
            <a:r>
              <a:t>Conduct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rofessionals are:…"/>
          <p:cNvSpPr txBox="1">
            <a:spLocks noGrp="1"/>
          </p:cNvSpPr>
          <p:nvPr>
            <p:ph type="body" idx="1"/>
          </p:nvPr>
        </p:nvSpPr>
        <p:spPr>
          <a:xfrm>
            <a:off x="1689100" y="627062"/>
            <a:ext cx="21005800" cy="12460288"/>
          </a:xfrm>
          <a:prstGeom prst="rect">
            <a:avLst/>
          </a:prstGeom>
        </p:spPr>
        <p:txBody>
          <a:bodyPr anchor="t"/>
          <a:lstStyle/>
          <a:p>
            <a:pPr marL="661987" indent="-661987" defTabSz="758825">
              <a:spcBef>
                <a:spcPts val="4700"/>
              </a:spcBef>
              <a:buSzTx/>
              <a:buNone/>
              <a:defRPr sz="5800">
                <a:solidFill>
                  <a:srgbClr val="FF2600"/>
                </a:solidFill>
              </a:defRPr>
            </a:pPr>
            <a:r>
              <a:t>Professionals are:</a:t>
            </a:r>
          </a:p>
          <a:p>
            <a:pPr marL="661987" indent="-661987" defTabSz="758825">
              <a:spcBef>
                <a:spcPts val="4700"/>
              </a:spcBef>
              <a:buSzPct val="50000"/>
              <a:buBlip>
                <a:blip r:embed="rId2"/>
              </a:buBlip>
              <a:defRPr sz="5800"/>
            </a:pPr>
            <a:r>
              <a:t>Trustworthy</a:t>
            </a:r>
          </a:p>
          <a:p>
            <a:pPr marL="661987" indent="-661987" defTabSz="758825">
              <a:spcBef>
                <a:spcPts val="4700"/>
              </a:spcBef>
              <a:buSzPct val="50000"/>
              <a:buBlip>
                <a:blip r:embed="rId2"/>
              </a:buBlip>
              <a:defRPr sz="5800"/>
            </a:pPr>
            <a:r>
              <a:t>Competent</a:t>
            </a:r>
          </a:p>
          <a:p>
            <a:pPr marL="661987" indent="-661987" defTabSz="758825">
              <a:spcBef>
                <a:spcPts val="4700"/>
              </a:spcBef>
              <a:buSzPct val="50000"/>
              <a:buBlip>
                <a:blip r:embed="rId2"/>
              </a:buBlip>
              <a:defRPr sz="5800"/>
            </a:pPr>
            <a:r>
              <a:t>Respectful</a:t>
            </a:r>
          </a:p>
          <a:p>
            <a:pPr marL="661987" indent="-661987" defTabSz="758825">
              <a:spcBef>
                <a:spcPts val="4700"/>
              </a:spcBef>
              <a:buSzPct val="50000"/>
              <a:buBlip>
                <a:blip r:embed="rId2"/>
              </a:buBlip>
              <a:defRPr sz="5800"/>
            </a:pPr>
            <a:r>
              <a:t>Act with Integrity</a:t>
            </a:r>
          </a:p>
          <a:p>
            <a:pPr marL="661987" indent="-661987" defTabSz="758825">
              <a:spcBef>
                <a:spcPts val="4700"/>
              </a:spcBef>
              <a:buSzPct val="50000"/>
              <a:buBlip>
                <a:blip r:embed="rId2"/>
              </a:buBlip>
              <a:defRPr sz="5800"/>
            </a:pPr>
            <a:r>
              <a:t>Considerate</a:t>
            </a:r>
          </a:p>
          <a:p>
            <a:pPr marL="661987" indent="-661987" defTabSz="758825">
              <a:spcBef>
                <a:spcPts val="4700"/>
              </a:spcBef>
              <a:buSzPct val="50000"/>
              <a:buBlip>
                <a:blip r:embed="rId2"/>
              </a:buBlip>
              <a:defRPr sz="5800"/>
            </a:pPr>
            <a:r>
              <a:t>Empathetic</a:t>
            </a:r>
          </a:p>
          <a:p>
            <a:pPr marL="661987" indent="-661987" defTabSz="758825">
              <a:spcBef>
                <a:spcPts val="4700"/>
              </a:spcBef>
              <a:buSzPct val="50000"/>
              <a:buBlip>
                <a:blip r:embed="rId2"/>
              </a:buBlip>
              <a:defRPr sz="5800"/>
            </a:pPr>
            <a:r>
              <a:t>Courteous</a:t>
            </a:r>
          </a:p>
          <a:p>
            <a:pPr marL="661987" indent="-661987" defTabSz="758825">
              <a:spcBef>
                <a:spcPts val="4700"/>
              </a:spcBef>
              <a:buSzPct val="50000"/>
              <a:defRPr sz="5800"/>
            </a:pPr>
            <a:r>
              <a:t>Dependable</a:t>
            </a:r>
          </a:p>
          <a:p>
            <a:pPr marL="661987" indent="-661987" defTabSz="758825">
              <a:spcBef>
                <a:spcPts val="4700"/>
              </a:spcBef>
              <a:buSzPct val="50000"/>
              <a:buBlip>
                <a:blip r:embed="rId2"/>
              </a:buBlip>
              <a:defRPr sz="5800"/>
            </a:pPr>
            <a:r>
              <a:t>Cooperative</a:t>
            </a:r>
          </a:p>
          <a:p>
            <a:pPr marL="661987" indent="-661987" defTabSz="758825">
              <a:spcBef>
                <a:spcPts val="4700"/>
              </a:spcBef>
              <a:buSzPct val="50000"/>
              <a:buBlip>
                <a:blip r:embed="rId2"/>
              </a:buBlip>
              <a:defRPr sz="5800"/>
            </a:pPr>
            <a:r>
              <a:t>Committed</a:t>
            </a:r>
          </a:p>
          <a:p>
            <a:pPr marL="661987" indent="-661987" defTabSz="758825">
              <a:spcBef>
                <a:spcPts val="4700"/>
              </a:spcBef>
              <a:buSzPct val="50000"/>
              <a:buBlip>
                <a:blip r:embed="rId2"/>
              </a:buBlip>
              <a:defRPr sz="5800"/>
            </a:pPr>
            <a:r>
              <a:t>Accountable</a:t>
            </a:r>
          </a:p>
          <a:p>
            <a:pPr marL="661987" indent="-661987" defTabSz="758825">
              <a:spcBef>
                <a:spcPts val="4700"/>
              </a:spcBef>
              <a:buSzPct val="50000"/>
              <a:buBlip>
                <a:blip r:embed="rId2"/>
              </a:buBlip>
              <a:defRPr sz="5800"/>
            </a:pPr>
            <a:r>
              <a:t>Supportive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1. DON’T BE IMPATIENT WORK HARD AND PUT IN SINCERE GENUINE EFFORT…"/>
          <p:cNvSpPr txBox="1">
            <a:spLocks noGrp="1"/>
          </p:cNvSpPr>
          <p:nvPr>
            <p:ph type="body" idx="1"/>
          </p:nvPr>
        </p:nvSpPr>
        <p:spPr>
          <a:xfrm>
            <a:off x="1689100" y="2254250"/>
            <a:ext cx="21005800" cy="9207500"/>
          </a:xfrm>
          <a:prstGeom prst="rect">
            <a:avLst/>
          </a:prstGeom>
        </p:spPr>
        <p:txBody>
          <a:bodyPr/>
          <a:lstStyle/>
          <a:p>
            <a:pPr marL="0" indent="0" defTabSz="485775">
              <a:lnSpc>
                <a:spcPct val="170000"/>
              </a:lnSpc>
              <a:spcBef>
                <a:spcPts val="3000"/>
              </a:spcBef>
              <a:buSzTx/>
              <a:buNone/>
              <a:defRPr sz="3700"/>
            </a:pPr>
            <a:r>
              <a:t>1. DON’T BE IMPATIENT WORK HARD AND PUT IN SINCERE GENUINE EFFORT</a:t>
            </a:r>
          </a:p>
          <a:p>
            <a:pPr marL="0" indent="0" defTabSz="485775">
              <a:lnSpc>
                <a:spcPct val="170000"/>
              </a:lnSpc>
              <a:spcBef>
                <a:spcPts val="3000"/>
              </a:spcBef>
              <a:buSzTx/>
              <a:buNone/>
              <a:defRPr sz="3700"/>
            </a:pPr>
            <a:r>
              <a:t>2. WHY DO YOU THINK YOU’RE READY</a:t>
            </a:r>
          </a:p>
          <a:p>
            <a:pPr marL="0" indent="0" defTabSz="485775">
              <a:lnSpc>
                <a:spcPct val="170000"/>
              </a:lnSpc>
              <a:spcBef>
                <a:spcPts val="3000"/>
              </a:spcBef>
              <a:buSzTx/>
              <a:buNone/>
              <a:defRPr sz="3700"/>
            </a:pPr>
            <a:r>
              <a:t>3. FIND A MENTOR / BE A MENTOR</a:t>
            </a:r>
          </a:p>
          <a:p>
            <a:pPr marL="0" indent="0" defTabSz="485775">
              <a:lnSpc>
                <a:spcPct val="170000"/>
              </a:lnSpc>
              <a:spcBef>
                <a:spcPts val="3000"/>
              </a:spcBef>
              <a:buSzTx/>
              <a:buNone/>
              <a:defRPr sz="3700"/>
            </a:pPr>
            <a:r>
              <a:t>4.LET OTHERS SOUND YOUR HORN / THE SOUND WILL TRAVEL FAR</a:t>
            </a:r>
          </a:p>
          <a:p>
            <a:pPr marL="0" indent="0" defTabSz="485775">
              <a:spcBef>
                <a:spcPts val="3000"/>
              </a:spcBef>
              <a:buSzTx/>
              <a:buNone/>
              <a:defRPr sz="3700"/>
            </a:pPr>
            <a:r>
              <a:t>5. LET THE WORK YOU PUT IN SPEAK FOR ITSELF</a:t>
            </a:r>
          </a:p>
          <a:p>
            <a:pPr marL="0" indent="0" defTabSz="485775">
              <a:spcBef>
                <a:spcPts val="3000"/>
              </a:spcBef>
              <a:buSzTx/>
              <a:buNone/>
              <a:defRPr sz="3700"/>
            </a:pPr>
            <a:r>
              <a:t>6. THERE ARE THINGS THAT YOU HAVE TOTAL CONTROL OF ( attitude, work ethic, effort )</a:t>
            </a:r>
          </a:p>
          <a:p>
            <a:pPr marL="0" indent="0" defTabSz="485775">
              <a:spcBef>
                <a:spcPts val="3000"/>
              </a:spcBef>
              <a:buSzTx/>
              <a:buNone/>
              <a:defRPr sz="3700"/>
            </a:pPr>
            <a:r>
              <a:t>7. DON’T CUT CORNERS IN YOUR DEVELOPMENT</a:t>
            </a:r>
          </a:p>
          <a:p>
            <a:pPr marL="0" indent="0" defTabSz="485775">
              <a:spcBef>
                <a:spcPts val="3000"/>
              </a:spcBef>
              <a:buSzTx/>
              <a:buNone/>
              <a:defRPr sz="3700"/>
            </a:pPr>
            <a:r>
              <a:t>8. FIND WHAT WORKS FOR YOU BE A SPONGE SOAK UP INFO AND KEEP WHAT WORKS</a:t>
            </a:r>
          </a:p>
          <a:p>
            <a:pPr marL="0" indent="0" defTabSz="485775">
              <a:spcBef>
                <a:spcPts val="3000"/>
              </a:spcBef>
              <a:buSzTx/>
              <a:buNone/>
              <a:defRPr sz="3700"/>
            </a:pPr>
            <a:r>
              <a:t>9. WHEN YOUR TIME COMES BE READY</a:t>
            </a:r>
          </a:p>
          <a:p>
            <a:pPr marL="0" indent="0" defTabSz="485775">
              <a:spcBef>
                <a:spcPts val="3000"/>
              </a:spcBef>
              <a:buSzTx/>
              <a:buNone/>
              <a:defRPr sz="3700"/>
            </a:pPr>
            <a:r>
              <a:t>10. IT’S ALWAYS WHAT’S RIGHT AND NOT WHO’S RIGHT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OFFICIATING PHILOSOPHY’S…"/>
          <p:cNvSpPr txBox="1">
            <a:spLocks noGrp="1"/>
          </p:cNvSpPr>
          <p:nvPr>
            <p:ph type="body" idx="1"/>
          </p:nvPr>
        </p:nvSpPr>
        <p:spPr>
          <a:xfrm>
            <a:off x="1689100" y="2254250"/>
            <a:ext cx="21005800" cy="9207500"/>
          </a:xfrm>
          <a:prstGeom prst="rect">
            <a:avLst/>
          </a:prstGeom>
        </p:spPr>
        <p:txBody>
          <a:bodyPr/>
          <a:lstStyle/>
          <a:p>
            <a:pPr marL="573087" indent="-573087" defTabSz="609600">
              <a:spcBef>
                <a:spcPts val="3800"/>
              </a:spcBef>
              <a:buSzTx/>
              <a:buNone/>
              <a:defRPr sz="4700"/>
            </a:pPr>
            <a:r>
              <a:t>                                          </a:t>
            </a:r>
            <a:r>
              <a:rPr>
                <a:solidFill>
                  <a:srgbClr val="FF2600"/>
                </a:solidFill>
              </a:rPr>
              <a:t>OFFICIATING PHILOSOPHY’S</a:t>
            </a:r>
          </a:p>
          <a:p>
            <a:pPr marL="573087" indent="-573087" defTabSz="609600">
              <a:spcBef>
                <a:spcPts val="3800"/>
              </a:spcBef>
              <a:buSzPct val="50000"/>
              <a:buBlip>
                <a:blip r:embed="rId2"/>
              </a:buBlip>
              <a:defRPr sz="4700"/>
            </a:pPr>
            <a:r>
              <a:t>Follow the Officiating Guidelines / not your own</a:t>
            </a:r>
          </a:p>
          <a:p>
            <a:pPr marL="573087" indent="-573087" defTabSz="609600">
              <a:spcBef>
                <a:spcPts val="3800"/>
              </a:spcBef>
              <a:buSzPct val="50000"/>
              <a:buBlip>
                <a:blip r:embed="rId2"/>
              </a:buBlip>
              <a:defRPr sz="4700"/>
            </a:pPr>
            <a:r>
              <a:t>UNDERSTAND THE POE / AND HOW TO APPLY THEM</a:t>
            </a:r>
          </a:p>
          <a:p>
            <a:pPr marL="573087" indent="-573087" defTabSz="609600">
              <a:spcBef>
                <a:spcPts val="3800"/>
              </a:spcBef>
              <a:buSzPct val="50000"/>
              <a:buBlip>
                <a:blip r:embed="rId2"/>
              </a:buBlip>
              <a:defRPr sz="4700"/>
            </a:pPr>
            <a:r>
              <a:t>OFFICIALS HAVE TO BE ON THE SAME PAGE</a:t>
            </a:r>
          </a:p>
          <a:p>
            <a:pPr marL="573087" indent="-573087" defTabSz="609600">
              <a:spcBef>
                <a:spcPts val="3800"/>
              </a:spcBef>
              <a:buSzPct val="50000"/>
              <a:buBlip>
                <a:blip r:embed="rId2"/>
              </a:buBlip>
              <a:defRPr sz="4700"/>
            </a:pPr>
            <a:r>
              <a:t>DON’T HAVE YOUR OWN AGENDA</a:t>
            </a:r>
          </a:p>
          <a:p>
            <a:pPr marL="573087" indent="-573087" defTabSz="609600">
              <a:spcBef>
                <a:spcPts val="3800"/>
              </a:spcBef>
              <a:buSzPct val="50000"/>
              <a:buBlip>
                <a:blip r:embed="rId2"/>
              </a:buBlip>
              <a:defRPr sz="4700"/>
            </a:pPr>
            <a:r>
              <a:t>KNOW THE RULES ( Somebody will be better prepared ( listen )</a:t>
            </a:r>
          </a:p>
          <a:p>
            <a:pPr marL="573087" indent="-573087" defTabSz="609600">
              <a:spcBef>
                <a:spcPts val="3800"/>
              </a:spcBef>
              <a:buSzPct val="50000"/>
              <a:buBlip>
                <a:blip r:embed="rId2"/>
              </a:buBlip>
              <a:defRPr sz="4700"/>
            </a:pPr>
            <a:r>
              <a:t>GIRLS GAME vs BOYS GAME ( they are different )</a:t>
            </a:r>
          </a:p>
          <a:p>
            <a:pPr marL="573087" indent="-573087" defTabSz="609600">
              <a:lnSpc>
                <a:spcPct val="50000"/>
              </a:lnSpc>
              <a:spcBef>
                <a:spcPts val="3800"/>
              </a:spcBef>
              <a:buSzPct val="50000"/>
              <a:buBlip>
                <a:blip r:embed="rId2"/>
              </a:buBlip>
              <a:defRPr sz="4700"/>
            </a:pPr>
            <a:r>
              <a:t>DON’T JUST HAVE THE LET THEM PLAY ATTITUDE ( issues will arise)</a:t>
            </a:r>
          </a:p>
          <a:p>
            <a:pPr marL="573087" indent="-573087" defTabSz="609600">
              <a:spcBef>
                <a:spcPts val="3800"/>
              </a:spcBef>
              <a:buSzPct val="50000"/>
              <a:defRPr sz="4700"/>
            </a:pPr>
            <a:r>
              <a:t>COACHES AND PLAYERS WILL ADJUST</a:t>
            </a:r>
          </a:p>
          <a:p>
            <a:pPr marL="573087" indent="-573087" defTabSz="609600">
              <a:spcBef>
                <a:spcPts val="3800"/>
              </a:spcBef>
              <a:buSzPct val="50000"/>
              <a:buBlip>
                <a:blip r:embed="rId2"/>
              </a:buBlip>
              <a:defRPr sz="4700"/>
            </a:pPr>
            <a:r>
              <a:t>RULES RULES RULES ( not yours the books )</a:t>
            </a:r>
          </a:p>
          <a:p>
            <a:pPr marL="573087" indent="-573087" defTabSz="609600">
              <a:spcBef>
                <a:spcPts val="3800"/>
              </a:spcBef>
              <a:buSzPct val="50000"/>
              <a:buBlip>
                <a:blip r:embed="rId2"/>
              </a:buBlip>
              <a:defRPr sz="4700"/>
            </a:pPr>
            <a:r>
              <a:t>WHERE YOU ARE IS PROBABLY WHERE YOU SHOULD BE</a:t>
            </a:r>
          </a:p>
          <a:p>
            <a:pPr marL="573087" indent="-573087" defTabSz="609600">
              <a:spcBef>
                <a:spcPts val="3800"/>
              </a:spcBef>
              <a:buSzPct val="50000"/>
              <a:buBlip>
                <a:blip r:embed="rId2"/>
              </a:buBlip>
              <a:defRPr sz="4700"/>
            </a:pPr>
            <a:r>
              <a:t>PRE-GAMES ARE VERY IMPORTANT (even if just for a few minutes )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Conclusion…"/>
          <p:cNvSpPr txBox="1">
            <a:spLocks noGrp="1"/>
          </p:cNvSpPr>
          <p:nvPr>
            <p:ph type="body" idx="1"/>
          </p:nvPr>
        </p:nvSpPr>
        <p:spPr>
          <a:xfrm>
            <a:off x="1847850" y="385762"/>
            <a:ext cx="21005800" cy="12744451"/>
          </a:xfrm>
          <a:prstGeom prst="rect">
            <a:avLst/>
          </a:prstGeom>
        </p:spPr>
        <p:txBody>
          <a:bodyPr anchor="t"/>
          <a:lstStyle/>
          <a:p>
            <a:pPr marL="0" indent="0">
              <a:buSzTx/>
              <a:buNone/>
              <a:defRPr>
                <a:solidFill>
                  <a:srgbClr val="FF2600"/>
                </a:solidFill>
              </a:defRPr>
            </a:pPr>
            <a:r>
              <a:t>Conclusion</a:t>
            </a:r>
          </a:p>
          <a:p>
            <a:pPr marL="0" indent="0">
              <a:buSzTx/>
              <a:buNone/>
            </a:pPr>
            <a:r>
              <a:t>1. Start with Self RESPECT</a:t>
            </a:r>
          </a:p>
          <a:p>
            <a:pPr marL="0" indent="0">
              <a:lnSpc>
                <a:spcPct val="80000"/>
              </a:lnSpc>
              <a:buSzTx/>
              <a:buNone/>
            </a:pPr>
            <a:r>
              <a:t>2. leave Personal Unexpressed feelings at the door before entering the Gym</a:t>
            </a:r>
          </a:p>
          <a:p>
            <a:pPr marL="0" indent="0">
              <a:lnSpc>
                <a:spcPct val="10000"/>
              </a:lnSpc>
              <a:buSzTx/>
              <a:buNone/>
            </a:pPr>
            <a:r>
              <a:t>3. Determine Your Values</a:t>
            </a:r>
          </a:p>
          <a:p>
            <a:pPr marL="0" indent="0">
              <a:buSzTx/>
              <a:buNone/>
            </a:pPr>
            <a:r>
              <a:t>4. Attention to HOW YOU communicate</a:t>
            </a:r>
          </a:p>
          <a:p>
            <a:pPr marL="0" indent="0">
              <a:buSzTx/>
              <a:buNone/>
            </a:pPr>
            <a:r>
              <a:t>5. Keep PERSONAL ISSUES AT HOME</a:t>
            </a:r>
          </a:p>
          <a:p>
            <a:pPr marL="0" indent="0">
              <a:buSzTx/>
              <a:buNone/>
            </a:pPr>
            <a:r>
              <a:t>6. Be Polite in speech and Body Language</a:t>
            </a:r>
          </a:p>
          <a:p>
            <a:pPr marL="0" indent="0">
              <a:buSzTx/>
              <a:buNone/>
            </a:pPr>
            <a:r>
              <a:t>Take a Leadership role whenever possible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Untitled 3.jpeg" descr="Untitled 3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20962" y="1273175"/>
            <a:ext cx="19140488" cy="111680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BEBE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Five Points to a Great Game…"/>
          <p:cNvSpPr txBox="1">
            <a:spLocks noGrp="1"/>
          </p:cNvSpPr>
          <p:nvPr>
            <p:ph type="body" idx="1"/>
          </p:nvPr>
        </p:nvSpPr>
        <p:spPr>
          <a:xfrm>
            <a:off x="1689100" y="209550"/>
            <a:ext cx="21005800" cy="13716000"/>
          </a:xfrm>
          <a:prstGeom prst="rect">
            <a:avLst/>
          </a:prstGeom>
        </p:spPr>
        <p:txBody>
          <a:bodyPr anchor="t"/>
          <a:lstStyle/>
          <a:p>
            <a:pPr marL="3286125" lvl="4" indent="-339725" defTabSz="477837">
              <a:lnSpc>
                <a:spcPct val="100000"/>
              </a:lnSpc>
              <a:spcBef>
                <a:spcPts val="3000"/>
              </a:spcBef>
              <a:defRPr sz="3700"/>
            </a:pPr>
            <a:r>
              <a:t> </a:t>
            </a:r>
            <a:r>
              <a:rPr>
                <a:solidFill>
                  <a:srgbClr val="FF2600"/>
                </a:solidFill>
              </a:rPr>
              <a:t>Five Points to a Great Game</a:t>
            </a:r>
          </a:p>
          <a:p>
            <a:pPr marL="206375" indent="-206375" defTabSz="477837">
              <a:lnSpc>
                <a:spcPct val="90000"/>
              </a:lnSpc>
              <a:spcBef>
                <a:spcPts val="3000"/>
              </a:spcBef>
              <a:buSzPct val="50000"/>
              <a:buBlip>
                <a:blip r:embed="rId2"/>
              </a:buBlip>
              <a:defRPr sz="3700"/>
            </a:pPr>
            <a:r>
              <a:t>Trust your Partners ( Global Awareness / Local Understanding )</a:t>
            </a:r>
          </a:p>
          <a:p>
            <a:pPr marL="206375" indent="-206375" defTabSz="477837">
              <a:lnSpc>
                <a:spcPct val="80000"/>
              </a:lnSpc>
              <a:spcBef>
                <a:spcPts val="3000"/>
              </a:spcBef>
              <a:buSzPct val="50000"/>
              <a:buBlip>
                <a:blip r:embed="rId2"/>
              </a:buBlip>
              <a:defRPr sz="3700"/>
            </a:pPr>
            <a:r>
              <a:t>Stay in your primary ( exception / obvious call ) </a:t>
            </a:r>
          </a:p>
          <a:p>
            <a:pPr marL="206375" indent="-206375" defTabSz="477837">
              <a:lnSpc>
                <a:spcPct val="70000"/>
              </a:lnSpc>
              <a:spcBef>
                <a:spcPts val="3000"/>
              </a:spcBef>
              <a:buSzPct val="50000"/>
              <a:buBlip>
                <a:blip r:embed="rId2"/>
              </a:buBlip>
              <a:defRPr sz="3700"/>
            </a:pPr>
            <a:r>
              <a:t>Clock Management ( All Officials )</a:t>
            </a:r>
          </a:p>
          <a:p>
            <a:pPr marL="206375" indent="-206375" defTabSz="477837">
              <a:lnSpc>
                <a:spcPct val="50000"/>
              </a:lnSpc>
              <a:spcBef>
                <a:spcPts val="3000"/>
              </a:spcBef>
              <a:buSzPct val="50000"/>
              <a:buBlip>
                <a:blip r:embed="rId2"/>
              </a:buBlip>
              <a:defRPr sz="3700"/>
            </a:pPr>
            <a:endParaRPr/>
          </a:p>
          <a:p>
            <a:pPr marL="206375" indent="-206375" defTabSz="477837">
              <a:spcBef>
                <a:spcPts val="3000"/>
              </a:spcBef>
              <a:buSzPct val="50000"/>
              <a:buBlip>
                <a:blip r:embed="rId2"/>
              </a:buBlip>
              <a:defRPr sz="3700"/>
            </a:pPr>
            <a:r>
              <a:t>Work the System ( Understand the NHF coverage )</a:t>
            </a:r>
          </a:p>
          <a:p>
            <a:pPr marL="206375" indent="-206375" defTabSz="477837">
              <a:spcBef>
                <a:spcPts val="3000"/>
              </a:spcBef>
              <a:buSzPct val="50000"/>
              <a:buBlip>
                <a:blip r:embed="rId2"/>
              </a:buBlip>
              <a:defRPr sz="3700"/>
            </a:pPr>
            <a:r>
              <a:t>Referee the Defense ( beware of the Offense )</a:t>
            </a:r>
          </a:p>
          <a:p>
            <a:pPr marL="206375" indent="-206375" defTabSz="477837">
              <a:spcBef>
                <a:spcPts val="3000"/>
              </a:spcBef>
              <a:buSzPct val="50000"/>
              <a:defRPr sz="3700"/>
            </a:pPr>
            <a:endParaRPr/>
          </a:p>
          <a:p>
            <a:pPr marL="206375" indent="-206375" defTabSz="477837">
              <a:spcBef>
                <a:spcPts val="3000"/>
              </a:spcBef>
              <a:buSzTx/>
              <a:buNone/>
              <a:defRPr sz="3700">
                <a:solidFill>
                  <a:srgbClr val="FF2600"/>
                </a:solidFill>
              </a:defRPr>
            </a:pPr>
            <a:r>
              <a:t>2. New Rules</a:t>
            </a:r>
          </a:p>
          <a:p>
            <a:pPr marL="206375" indent="-206375" defTabSz="477837">
              <a:spcBef>
                <a:spcPts val="3000"/>
              </a:spcBef>
              <a:buSzPct val="50000"/>
              <a:buBlip>
                <a:blip r:embed="rId2"/>
              </a:buBlip>
              <a:defRPr sz="3700"/>
            </a:pPr>
            <a:r>
              <a:t>Talk about any Rule Changes ( New and Past Year )</a:t>
            </a:r>
          </a:p>
          <a:p>
            <a:pPr marL="206375" indent="-206375" defTabSz="477837">
              <a:spcBef>
                <a:spcPts val="3000"/>
              </a:spcBef>
              <a:buSzTx/>
              <a:buNone/>
              <a:defRPr sz="3700">
                <a:solidFill>
                  <a:srgbClr val="FF2600"/>
                </a:solidFill>
              </a:defRPr>
            </a:pPr>
            <a:r>
              <a:t>3. Scoring / Timing Procedures</a:t>
            </a:r>
          </a:p>
          <a:p>
            <a:pPr marL="206375" indent="-206375" defTabSz="477837">
              <a:spcBef>
                <a:spcPts val="3000"/>
              </a:spcBef>
              <a:buSzPct val="50000"/>
              <a:buBlip>
                <a:blip r:embed="rId2"/>
              </a:buBlip>
              <a:defRPr sz="3700"/>
            </a:pPr>
            <a:r>
              <a:t>Correctable Errors</a:t>
            </a:r>
          </a:p>
          <a:p>
            <a:pPr marL="206375" indent="-206375" defTabSz="477837">
              <a:lnSpc>
                <a:spcPct val="60000"/>
              </a:lnSpc>
              <a:spcBef>
                <a:spcPts val="3000"/>
              </a:spcBef>
              <a:buSzPct val="50000"/>
              <a:buBlip>
                <a:blip r:embed="rId2"/>
              </a:buBlip>
              <a:defRPr sz="3700"/>
            </a:pPr>
            <a:r>
              <a:t>Technical Fouls</a:t>
            </a:r>
          </a:p>
          <a:p>
            <a:pPr marL="206375" indent="-206375" defTabSz="477837">
              <a:spcBef>
                <a:spcPts val="3000"/>
              </a:spcBef>
              <a:buSzPct val="50000"/>
              <a:buBlip>
                <a:blip r:embed="rId2"/>
              </a:buBlip>
              <a:defRPr sz="3700"/>
            </a:pPr>
            <a:r>
              <a:t>Atypical Plays ( Dbl fouls, Technical etc.)</a:t>
            </a:r>
          </a:p>
          <a:p>
            <a:pPr marL="206375" indent="-206375" defTabSz="477837">
              <a:spcBef>
                <a:spcPts val="3000"/>
              </a:spcBef>
              <a:buSzPct val="50000"/>
              <a:buBlip>
                <a:blip r:embed="rId2"/>
              </a:buBlip>
              <a:defRPr sz="3700"/>
            </a:pPr>
            <a:endParaRPr/>
          </a:p>
          <a:p>
            <a:pPr marL="206375" indent="-206375" defTabSz="477837">
              <a:spcBef>
                <a:spcPts val="3000"/>
              </a:spcBef>
              <a:buSzTx/>
              <a:buNone/>
              <a:defRPr sz="3700">
                <a:solidFill>
                  <a:srgbClr val="FF2600"/>
                </a:solidFill>
              </a:defRPr>
            </a:pPr>
            <a:r>
              <a:t>4. Points of Emphasis</a:t>
            </a:r>
          </a:p>
          <a:p>
            <a:pPr marL="206375" indent="-206375" defTabSz="477837">
              <a:spcBef>
                <a:spcPts val="3000"/>
              </a:spcBef>
              <a:buSzPct val="50000"/>
              <a:defRPr sz="3700"/>
            </a:pPr>
            <a:r>
              <a:t>Hand Checking, Post Play, POV, </a:t>
            </a:r>
          </a:p>
          <a:p>
            <a:pPr marL="206375" indent="-206375" defTabSz="477837">
              <a:spcBef>
                <a:spcPts val="3000"/>
              </a:spcBef>
              <a:buSzPct val="50000"/>
              <a:defRPr sz="3700"/>
            </a:pPr>
            <a:r>
              <a:t>New and Past Year</a:t>
            </a:r>
          </a:p>
          <a:p>
            <a:pPr marL="206375" indent="-206375" defTabSz="477837">
              <a:spcBef>
                <a:spcPts val="3000"/>
              </a:spcBef>
              <a:buSzPct val="50000"/>
              <a:buBlip>
                <a:blip r:embed="rId2"/>
              </a:buBlip>
              <a:defRPr sz="3700"/>
            </a:pPr>
            <a:endParaRPr/>
          </a:p>
          <a:p>
            <a:pPr marL="206375" indent="-206375" defTabSz="477837">
              <a:spcBef>
                <a:spcPts val="3000"/>
              </a:spcBef>
              <a:buSzTx/>
              <a:buNone/>
              <a:defRPr sz="3700">
                <a:solidFill>
                  <a:srgbClr val="FF2600"/>
                </a:solidFill>
              </a:defRPr>
            </a:pPr>
            <a:r>
              <a:t>5. Tempo Setting Plays</a:t>
            </a:r>
          </a:p>
          <a:p>
            <a:pPr marL="206375" indent="-206375" defTabSz="477837">
              <a:lnSpc>
                <a:spcPct val="100000"/>
              </a:lnSpc>
              <a:spcBef>
                <a:spcPts val="3000"/>
              </a:spcBef>
              <a:buSzPct val="50000"/>
              <a:buBlip>
                <a:blip r:embed="rId2"/>
              </a:buBlip>
              <a:defRPr sz="3700"/>
            </a:pPr>
            <a:r>
              <a:t>Hand Checks, Traveling, 3 Sec, Illegal Screens, Taunting, Good Block Shots, Block/Charges, etc ( WE SET THE TEMPO )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1658</Words>
  <Application>Microsoft Macintosh PowerPoint</Application>
  <PresentationFormat>Custom</PresentationFormat>
  <Paragraphs>203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Helvetica</vt:lpstr>
      <vt:lpstr>Helvetica Light</vt:lpstr>
      <vt:lpstr>Helvetica Neue</vt:lpstr>
      <vt:lpstr>White</vt:lpstr>
      <vt:lpstr>Communications and Pre Game</vt:lpstr>
      <vt:lpstr>PowerPoint Presentation</vt:lpstr>
      <vt:lpstr>Professionalism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Communications and Pre Game</dc:title>
  <cp:lastModifiedBy>Djuna Myrick</cp:lastModifiedBy>
  <cp:revision>1</cp:revision>
  <dcterms:modified xsi:type="dcterms:W3CDTF">2017-07-25T00:45:09Z</dcterms:modified>
</cp:coreProperties>
</file>